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63" r:id="rId3"/>
    <p:sldId id="257" r:id="rId4"/>
    <p:sldId id="258" r:id="rId5"/>
    <p:sldId id="261" r:id="rId6"/>
    <p:sldId id="259" r:id="rId7"/>
    <p:sldId id="260"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5A6D401-0A3D-4579-8B5B-7E11F5068AA3}" type="datetimeFigureOut">
              <a:rPr lang="ru-RU" smtClean="0"/>
              <a:t>08.09.2018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56E1444-3F6F-47DD-819C-8F429D67E75E}"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5A6D401-0A3D-4579-8B5B-7E11F5068AA3}" type="datetimeFigureOut">
              <a:rPr lang="ru-RU" smtClean="0"/>
              <a:t>08.09.2018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6D401-0A3D-4579-8B5B-7E11F5068AA3}" type="datetimeFigureOut">
              <a:rPr lang="ru-RU" smtClean="0"/>
              <a:t>08.09.2018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5A6D401-0A3D-4579-8B5B-7E11F5068AA3}" type="datetimeFigureOut">
              <a:rPr lang="ru-RU" smtClean="0"/>
              <a:t>08.09.2018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56E1444-3F6F-47DD-819C-8F429D67E75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10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119.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764704"/>
            <a:ext cx="7175351" cy="5616624"/>
          </a:xfrm>
        </p:spPr>
        <p:txBody>
          <a:bodyPr>
            <a:noAutofit/>
          </a:bodyPr>
          <a:lstStyle/>
          <a:p>
            <a:pPr algn="ctr"/>
            <a:r>
              <a:rPr lang="ru-RU" sz="1400" dirty="0">
                <a:solidFill>
                  <a:schemeClr val="tx1"/>
                </a:solidFill>
                <a:effectLst/>
                <a:latin typeface="Arial" pitchFamily="34" charset="0"/>
                <a:ea typeface="Times New Roman" pitchFamily="18" charset="0"/>
                <a:cs typeface="Arial" pitchFamily="34" charset="0"/>
              </a:rPr>
              <a:t>ФЕДЕРАЛЬНОЕ АГЕНТСТВО СВЯЗИ</a:t>
            </a:r>
            <a:r>
              <a:rPr lang="ru-RU" sz="1400" dirty="0">
                <a:solidFill>
                  <a:schemeClr val="tx1"/>
                </a:solidFill>
                <a:effectLst/>
                <a:latin typeface="Arial" pitchFamily="34" charset="0"/>
                <a:cs typeface="Arial" pitchFamily="34" charset="0"/>
              </a:rPr>
              <a:t/>
            </a:r>
            <a:br>
              <a:rPr lang="ru-RU" sz="1400" dirty="0">
                <a:solidFill>
                  <a:schemeClr val="tx1"/>
                </a:solidFill>
                <a:effectLst/>
                <a:latin typeface="Arial" pitchFamily="34" charset="0"/>
                <a:cs typeface="Arial" pitchFamily="34" charset="0"/>
              </a:rPr>
            </a:br>
            <a:r>
              <a:rPr lang="ru-RU" sz="1400" dirty="0">
                <a:solidFill>
                  <a:schemeClr val="tx1"/>
                </a:solidFill>
                <a:effectLst/>
                <a:latin typeface="Arial" pitchFamily="34" charset="0"/>
                <a:ea typeface="Times New Roman" pitchFamily="18" charset="0"/>
                <a:cs typeface="Arial" pitchFamily="34" charset="0"/>
              </a:rPr>
              <a:t>ФЕДЕРАЛЬНОЕ ГОСУДАРСТВЕННОЕ БЮДЖЕТНОЕ ОБРАЗОВАТЕЛЬНОЕ УЧРЕЖДЕНИЕ</a:t>
            </a:r>
            <a:r>
              <a:rPr lang="ru-RU" sz="1400" dirty="0">
                <a:solidFill>
                  <a:schemeClr val="tx1"/>
                </a:solidFill>
                <a:effectLst/>
                <a:latin typeface="Arial" pitchFamily="34" charset="0"/>
                <a:cs typeface="Arial" pitchFamily="34" charset="0"/>
              </a:rPr>
              <a:t/>
            </a:r>
            <a:br>
              <a:rPr lang="ru-RU" sz="1400" dirty="0">
                <a:solidFill>
                  <a:schemeClr val="tx1"/>
                </a:solidFill>
                <a:effectLst/>
                <a:latin typeface="Arial" pitchFamily="34" charset="0"/>
                <a:cs typeface="Arial" pitchFamily="34" charset="0"/>
              </a:rPr>
            </a:br>
            <a:r>
              <a:rPr lang="ru-RU" sz="1400" dirty="0">
                <a:solidFill>
                  <a:schemeClr val="tx1"/>
                </a:solidFill>
                <a:effectLst/>
                <a:latin typeface="Arial" pitchFamily="34" charset="0"/>
                <a:ea typeface="Times New Roman" pitchFamily="18" charset="0"/>
                <a:cs typeface="Arial" pitchFamily="34" charset="0"/>
              </a:rPr>
              <a:t>ВЫСШЕГО ОБРАЗОВАНИЯ</a:t>
            </a:r>
            <a:r>
              <a:rPr lang="ru-RU" sz="1400" dirty="0">
                <a:solidFill>
                  <a:schemeClr val="tx1"/>
                </a:solidFill>
                <a:effectLst/>
                <a:latin typeface="Arial" pitchFamily="34" charset="0"/>
                <a:cs typeface="Arial" pitchFamily="34" charset="0"/>
              </a:rPr>
              <a:t/>
            </a:r>
            <a:br>
              <a:rPr lang="ru-RU" sz="1400" dirty="0">
                <a:solidFill>
                  <a:schemeClr val="tx1"/>
                </a:solidFill>
                <a:effectLst/>
                <a:latin typeface="Arial" pitchFamily="34" charset="0"/>
                <a:cs typeface="Arial" pitchFamily="34" charset="0"/>
              </a:rPr>
            </a:br>
            <a:r>
              <a:rPr lang="ru-RU" sz="1400" dirty="0">
                <a:solidFill>
                  <a:schemeClr val="tx1"/>
                </a:solidFill>
                <a:effectLst/>
                <a:latin typeface="Arial" pitchFamily="34" charset="0"/>
                <a:ea typeface="Times New Roman" pitchFamily="18" charset="0"/>
                <a:cs typeface="Arial" pitchFamily="34" charset="0"/>
              </a:rPr>
              <a:t>«САНКТ-ПЕТЕРБУРГСКИЙ ГОСУДАРСТВЕННЫЙ УНИВЕРСИТЕТ ТЕЛЕКОММУНИКАЦИЙ</a:t>
            </a:r>
            <a:r>
              <a:rPr lang="ru-RU" sz="1400" dirty="0">
                <a:solidFill>
                  <a:schemeClr val="tx1"/>
                </a:solidFill>
                <a:effectLst/>
                <a:latin typeface="Arial" pitchFamily="34" charset="0"/>
                <a:cs typeface="Arial" pitchFamily="34" charset="0"/>
              </a:rPr>
              <a:t/>
            </a:r>
            <a:br>
              <a:rPr lang="ru-RU" sz="1400" dirty="0">
                <a:solidFill>
                  <a:schemeClr val="tx1"/>
                </a:solidFill>
                <a:effectLst/>
                <a:latin typeface="Arial" pitchFamily="34" charset="0"/>
                <a:cs typeface="Arial" pitchFamily="34" charset="0"/>
              </a:rPr>
            </a:br>
            <a:r>
              <a:rPr lang="ru-RU" sz="1400" dirty="0">
                <a:solidFill>
                  <a:schemeClr val="tx1"/>
                </a:solidFill>
                <a:effectLst/>
                <a:latin typeface="Arial" pitchFamily="34" charset="0"/>
                <a:ea typeface="Times New Roman" pitchFamily="18" charset="0"/>
                <a:cs typeface="Arial" pitchFamily="34" charset="0"/>
              </a:rPr>
              <a:t>ИМ. ПРОФ. М.А. БОНЧ-БРУЕВИЧА»</a:t>
            </a:r>
            <a:r>
              <a:rPr lang="ru-RU" sz="1400" dirty="0">
                <a:solidFill>
                  <a:schemeClr val="tx1"/>
                </a:solidFill>
                <a:effectLst/>
                <a:latin typeface="Arial" pitchFamily="34" charset="0"/>
                <a:cs typeface="Arial" pitchFamily="34" charset="0"/>
              </a:rPr>
              <a:t/>
            </a:r>
            <a:br>
              <a:rPr lang="ru-RU" sz="1400" dirty="0">
                <a:solidFill>
                  <a:schemeClr val="tx1"/>
                </a:solidFill>
                <a:effectLst/>
                <a:latin typeface="Arial" pitchFamily="34" charset="0"/>
                <a:cs typeface="Arial" pitchFamily="34" charset="0"/>
              </a:rPr>
            </a:br>
            <a:r>
              <a:rPr lang="ru-RU" sz="1400" dirty="0">
                <a:solidFill>
                  <a:schemeClr val="tx1"/>
                </a:solidFill>
                <a:effectLst/>
                <a:latin typeface="Arial" pitchFamily="34" charset="0"/>
                <a:ea typeface="Times New Roman" pitchFamily="18" charset="0"/>
                <a:cs typeface="Arial" pitchFamily="34" charset="0"/>
              </a:rPr>
              <a:t>(</a:t>
            </a:r>
            <a:r>
              <a:rPr lang="ru-RU" sz="1400" dirty="0" err="1">
                <a:solidFill>
                  <a:schemeClr val="tx1"/>
                </a:solidFill>
                <a:effectLst/>
                <a:latin typeface="Arial" pitchFamily="34" charset="0"/>
                <a:ea typeface="Times New Roman" pitchFamily="18" charset="0"/>
                <a:cs typeface="Arial" pitchFamily="34" charset="0"/>
              </a:rPr>
              <a:t>СПбГУТ</a:t>
            </a:r>
            <a:r>
              <a:rPr lang="ru-RU" sz="1400" dirty="0">
                <a:solidFill>
                  <a:schemeClr val="tx1"/>
                </a:solidFill>
                <a:effectLst/>
                <a:latin typeface="Arial" pitchFamily="34" charset="0"/>
                <a:ea typeface="Times New Roman" pitchFamily="18" charset="0"/>
                <a:cs typeface="Arial" pitchFamily="34" charset="0"/>
              </a:rPr>
              <a:t>)</a:t>
            </a:r>
            <a:br>
              <a:rPr lang="ru-RU" sz="1400" dirty="0">
                <a:solidFill>
                  <a:schemeClr val="tx1"/>
                </a:solidFill>
                <a:effectLst/>
                <a:latin typeface="Arial" pitchFamily="34" charset="0"/>
                <a:ea typeface="Times New Roman" pitchFamily="18" charset="0"/>
                <a:cs typeface="Arial" pitchFamily="34" charset="0"/>
              </a:rPr>
            </a:br>
            <a:r>
              <a:rPr lang="ru-RU" sz="1400" dirty="0">
                <a:latin typeface="Arial" pitchFamily="34" charset="0"/>
                <a:cs typeface="Arial" pitchFamily="34" charset="0"/>
              </a:rPr>
              <a:t/>
            </a:r>
            <a:br>
              <a:rPr lang="ru-RU" sz="1400" dirty="0">
                <a:latin typeface="Arial" pitchFamily="34" charset="0"/>
                <a:cs typeface="Arial" pitchFamily="34" charset="0"/>
              </a:rPr>
            </a:br>
            <a:r>
              <a:rPr lang="ru-RU" sz="1400" dirty="0">
                <a:solidFill>
                  <a:schemeClr val="tx1"/>
                </a:solidFill>
                <a:effectLst/>
                <a:latin typeface="Arial" pitchFamily="34" charset="0"/>
                <a:cs typeface="Arial" pitchFamily="34" charset="0"/>
              </a:rPr>
              <a:t>Кафедра экологии и безопасности жизнедеятельности </a:t>
            </a:r>
            <a:br>
              <a:rPr lang="ru-RU" sz="1400" dirty="0">
                <a:solidFill>
                  <a:schemeClr val="tx1"/>
                </a:solidFill>
                <a:effectLst/>
                <a:latin typeface="Arial" pitchFamily="34" charset="0"/>
                <a:cs typeface="Arial" pitchFamily="34" charset="0"/>
              </a:rPr>
            </a:br>
            <a:r>
              <a:rPr lang="ru-RU" sz="1400" b="0" dirty="0">
                <a:solidFill>
                  <a:schemeClr val="tx1"/>
                </a:solidFill>
                <a:effectLst/>
                <a:latin typeface="Arial" pitchFamily="34" charset="0"/>
                <a:ea typeface="Times New Roman" pitchFamily="18" charset="0"/>
                <a:cs typeface="Arial" pitchFamily="34" charset="0"/>
              </a:rPr>
              <a:t/>
            </a:r>
            <a:br>
              <a:rPr lang="ru-RU" sz="1400" b="0" dirty="0">
                <a:solidFill>
                  <a:schemeClr val="tx1"/>
                </a:solidFill>
                <a:effectLst/>
                <a:latin typeface="Arial" pitchFamily="34" charset="0"/>
                <a:ea typeface="Times New Roman" pitchFamily="18" charset="0"/>
                <a:cs typeface="Arial" pitchFamily="34" charset="0"/>
              </a:rPr>
            </a:br>
            <a:r>
              <a:rPr lang="ru-RU" sz="1400" dirty="0">
                <a:latin typeface="Arial" pitchFamily="34" charset="0"/>
                <a:ea typeface="Times New Roman" pitchFamily="18" charset="0"/>
                <a:cs typeface="Arial" pitchFamily="34" charset="0"/>
              </a:rPr>
              <a:t/>
            </a:r>
            <a:br>
              <a:rPr lang="ru-RU" sz="1400" dirty="0">
                <a:latin typeface="Arial" pitchFamily="34" charset="0"/>
                <a:ea typeface="Times New Roman" pitchFamily="18" charset="0"/>
                <a:cs typeface="Arial" pitchFamily="34" charset="0"/>
              </a:rPr>
            </a:br>
            <a:r>
              <a:rPr lang="ru-RU" sz="1400" b="0" dirty="0">
                <a:solidFill>
                  <a:schemeClr val="tx1"/>
                </a:solidFill>
                <a:effectLst/>
                <a:latin typeface="Arial" pitchFamily="34" charset="0"/>
                <a:ea typeface="Times New Roman" pitchFamily="18" charset="0"/>
                <a:cs typeface="Arial" pitchFamily="34" charset="0"/>
              </a:rPr>
              <a:t>         </a:t>
            </a:r>
            <a:br>
              <a:rPr lang="ru-RU" sz="1400" b="0" dirty="0">
                <a:solidFill>
                  <a:schemeClr val="tx1"/>
                </a:solidFill>
                <a:effectLst/>
                <a:latin typeface="Arial" pitchFamily="34" charset="0"/>
                <a:ea typeface="Times New Roman" pitchFamily="18" charset="0"/>
                <a:cs typeface="Arial" pitchFamily="34" charset="0"/>
              </a:rPr>
            </a:br>
            <a:r>
              <a:rPr lang="ru-RU" sz="1400" dirty="0">
                <a:solidFill>
                  <a:schemeClr val="tx1"/>
                </a:solidFill>
                <a:latin typeface="Arial" pitchFamily="34" charset="0"/>
                <a:ea typeface="Times New Roman" pitchFamily="18" charset="0"/>
                <a:cs typeface="Arial" pitchFamily="34" charset="0"/>
              </a:rPr>
              <a:t>КОМПЛЕКТ ПРЕЗЕНТАЦИЙ ПО ДИСЦИПЛИНЕ</a:t>
            </a:r>
            <a:br>
              <a:rPr lang="ru-RU" sz="1400" dirty="0">
                <a:solidFill>
                  <a:schemeClr val="tx1"/>
                </a:solidFill>
                <a:latin typeface="Arial" pitchFamily="34" charset="0"/>
                <a:ea typeface="Times New Roman" pitchFamily="18" charset="0"/>
                <a:cs typeface="Arial" pitchFamily="34" charset="0"/>
              </a:rPr>
            </a:br>
            <a:r>
              <a:rPr lang="ru-RU" sz="1400" dirty="0" smtClean="0">
                <a:solidFill>
                  <a:schemeClr val="tx1"/>
                </a:solidFill>
                <a:latin typeface="Arial" pitchFamily="34" charset="0"/>
                <a:ea typeface="Times New Roman" pitchFamily="18" charset="0"/>
                <a:cs typeface="Arial" pitchFamily="34" charset="0"/>
              </a:rPr>
              <a:t>«КАРТОГРАФИЯ»</a:t>
            </a:r>
            <a:r>
              <a:rPr lang="ru-RU" sz="1400" dirty="0">
                <a:solidFill>
                  <a:schemeClr val="tx1"/>
                </a:solidFill>
                <a:latin typeface="Arial" pitchFamily="34" charset="0"/>
                <a:ea typeface="Times New Roman" pitchFamily="18" charset="0"/>
                <a:cs typeface="Arial" pitchFamily="34" charset="0"/>
              </a:rPr>
              <a:t/>
            </a:r>
            <a:br>
              <a:rPr lang="ru-RU" sz="1400" dirty="0">
                <a:solidFill>
                  <a:schemeClr val="tx1"/>
                </a:solidFill>
                <a:latin typeface="Arial" pitchFamily="34" charset="0"/>
                <a:ea typeface="Times New Roman" pitchFamily="18" charset="0"/>
                <a:cs typeface="Arial" pitchFamily="34" charset="0"/>
              </a:rPr>
            </a:br>
            <a:r>
              <a:rPr lang="ru-RU" sz="1400" dirty="0" smtClean="0">
                <a:solidFill>
                  <a:schemeClr val="tx1"/>
                </a:solidFill>
                <a:latin typeface="Arial" pitchFamily="34" charset="0"/>
                <a:ea typeface="Times New Roman" pitchFamily="18" charset="0"/>
                <a:cs typeface="Arial" pitchFamily="34" charset="0"/>
              </a:rPr>
              <a:t/>
            </a:r>
            <a:br>
              <a:rPr lang="ru-RU" sz="1400" dirty="0" smtClean="0">
                <a:solidFill>
                  <a:schemeClr val="tx1"/>
                </a:solidFill>
                <a:latin typeface="Arial" pitchFamily="34" charset="0"/>
                <a:ea typeface="Times New Roman" pitchFamily="18" charset="0"/>
                <a:cs typeface="Arial" pitchFamily="34" charset="0"/>
              </a:rPr>
            </a:br>
            <a:r>
              <a:rPr lang="ru-RU" sz="1400" b="0" dirty="0" smtClean="0">
                <a:solidFill>
                  <a:schemeClr val="tx1"/>
                </a:solidFill>
                <a:effectLst/>
                <a:latin typeface="Arial" pitchFamily="34" charset="0"/>
                <a:ea typeface="Times New Roman" pitchFamily="18" charset="0"/>
                <a:cs typeface="Arial" pitchFamily="34" charset="0"/>
              </a:rPr>
              <a:t>Направление </a:t>
            </a:r>
            <a:r>
              <a:rPr lang="ru-RU" sz="1400" b="0" dirty="0">
                <a:solidFill>
                  <a:schemeClr val="tx1"/>
                </a:solidFill>
                <a:effectLst/>
                <a:latin typeface="Arial" pitchFamily="34" charset="0"/>
                <a:ea typeface="Times New Roman" pitchFamily="18" charset="0"/>
                <a:cs typeface="Arial" pitchFamily="34" charset="0"/>
              </a:rPr>
              <a:t>подготовки 05.03.06 Экология и природопользование</a:t>
            </a:r>
            <a:br>
              <a:rPr lang="ru-RU" sz="1400" b="0" dirty="0">
                <a:solidFill>
                  <a:schemeClr val="tx1"/>
                </a:solidFill>
                <a:effectLst/>
                <a:latin typeface="Arial" pitchFamily="34" charset="0"/>
                <a:ea typeface="Times New Roman" pitchFamily="18" charset="0"/>
                <a:cs typeface="Arial" pitchFamily="34" charset="0"/>
              </a:rPr>
            </a:br>
            <a:r>
              <a:rPr lang="ru-RU" sz="1400" b="0" dirty="0">
                <a:solidFill>
                  <a:schemeClr val="tx1"/>
                </a:solidFill>
                <a:effectLst/>
                <a:latin typeface="Arial" pitchFamily="34" charset="0"/>
                <a:ea typeface="Times New Roman" pitchFamily="18" charset="0"/>
                <a:cs typeface="Arial" pitchFamily="34" charset="0"/>
              </a:rPr>
              <a:t/>
            </a:r>
            <a:br>
              <a:rPr lang="ru-RU" sz="1400" b="0" dirty="0">
                <a:solidFill>
                  <a:schemeClr val="tx1"/>
                </a:solidFill>
                <a:effectLst/>
                <a:latin typeface="Arial" pitchFamily="34" charset="0"/>
                <a:ea typeface="Times New Roman" pitchFamily="18" charset="0"/>
                <a:cs typeface="Arial" pitchFamily="34" charset="0"/>
              </a:rPr>
            </a:br>
            <a:r>
              <a:rPr lang="ru-RU" sz="1400" dirty="0">
                <a:latin typeface="Arial" pitchFamily="34" charset="0"/>
                <a:ea typeface="Times New Roman" pitchFamily="18" charset="0"/>
                <a:cs typeface="Arial" pitchFamily="34" charset="0"/>
              </a:rPr>
              <a:t/>
            </a:r>
            <a:br>
              <a:rPr lang="ru-RU" sz="1400" dirty="0">
                <a:latin typeface="Arial" pitchFamily="34" charset="0"/>
                <a:ea typeface="Times New Roman" pitchFamily="18" charset="0"/>
                <a:cs typeface="Arial" pitchFamily="34" charset="0"/>
              </a:rPr>
            </a:br>
            <a:r>
              <a:rPr lang="ru-RU" sz="1400" b="0" dirty="0">
                <a:solidFill>
                  <a:schemeClr val="tx1"/>
                </a:solidFill>
                <a:effectLst/>
                <a:latin typeface="Arial" pitchFamily="34" charset="0"/>
                <a:ea typeface="Times New Roman" pitchFamily="18" charset="0"/>
                <a:cs typeface="Arial" pitchFamily="34" charset="0"/>
              </a:rPr>
              <a:t>Разработчик: профессор, </a:t>
            </a:r>
            <a:r>
              <a:rPr lang="ru-RU" sz="1400" b="0" dirty="0" err="1">
                <a:solidFill>
                  <a:schemeClr val="tx1"/>
                </a:solidFill>
                <a:effectLst/>
                <a:latin typeface="Arial" pitchFamily="34" charset="0"/>
                <a:ea typeface="Times New Roman" pitchFamily="18" charset="0"/>
                <a:cs typeface="Arial" pitchFamily="34" charset="0"/>
              </a:rPr>
              <a:t>д.г.н</a:t>
            </a:r>
            <a:r>
              <a:rPr lang="ru-RU" sz="1400" b="0" dirty="0">
                <a:solidFill>
                  <a:schemeClr val="tx1"/>
                </a:solidFill>
                <a:effectLst/>
                <a:latin typeface="Arial" pitchFamily="34" charset="0"/>
                <a:ea typeface="Times New Roman" pitchFamily="18" charset="0"/>
                <a:cs typeface="Arial" pitchFamily="34" charset="0"/>
              </a:rPr>
              <a:t>. </a:t>
            </a:r>
            <a:r>
              <a:rPr lang="ru-RU" sz="1400" b="0" dirty="0" err="1">
                <a:solidFill>
                  <a:schemeClr val="tx1"/>
                </a:solidFill>
                <a:effectLst/>
                <a:latin typeface="Arial" pitchFamily="34" charset="0"/>
                <a:ea typeface="Times New Roman" pitchFamily="18" charset="0"/>
                <a:cs typeface="Arial" pitchFamily="34" charset="0"/>
              </a:rPr>
              <a:t>Стурман</a:t>
            </a:r>
            <a:r>
              <a:rPr lang="ru-RU" sz="1400" b="0" dirty="0">
                <a:solidFill>
                  <a:schemeClr val="tx1"/>
                </a:solidFill>
                <a:effectLst/>
                <a:latin typeface="Arial" pitchFamily="34" charset="0"/>
                <a:ea typeface="Times New Roman" pitchFamily="18" charset="0"/>
                <a:cs typeface="Arial" pitchFamily="34" charset="0"/>
              </a:rPr>
              <a:t> В.И.</a:t>
            </a:r>
            <a:br>
              <a:rPr lang="ru-RU" sz="1400" b="0" dirty="0">
                <a:solidFill>
                  <a:schemeClr val="tx1"/>
                </a:solidFill>
                <a:effectLst/>
                <a:latin typeface="Arial" pitchFamily="34" charset="0"/>
                <a:ea typeface="Times New Roman" pitchFamily="18" charset="0"/>
                <a:cs typeface="Arial" pitchFamily="34" charset="0"/>
              </a:rPr>
            </a:br>
            <a:r>
              <a:rPr lang="ru-RU" sz="1400" dirty="0">
                <a:latin typeface="Arial" pitchFamily="34" charset="0"/>
                <a:ea typeface="Times New Roman" pitchFamily="18" charset="0"/>
                <a:cs typeface="Arial" pitchFamily="34" charset="0"/>
              </a:rPr>
              <a:t/>
            </a:r>
            <a:br>
              <a:rPr lang="ru-RU" sz="1400" dirty="0">
                <a:latin typeface="Arial" pitchFamily="34" charset="0"/>
                <a:ea typeface="Times New Roman" pitchFamily="18" charset="0"/>
                <a:cs typeface="Arial" pitchFamily="34" charset="0"/>
              </a:rPr>
            </a:br>
            <a:r>
              <a:rPr lang="ru-RU" sz="1400" b="0" dirty="0">
                <a:solidFill>
                  <a:schemeClr val="tx1"/>
                </a:solidFill>
                <a:effectLst/>
                <a:latin typeface="Arial" pitchFamily="34" charset="0"/>
                <a:ea typeface="Times New Roman" pitchFamily="18" charset="0"/>
                <a:cs typeface="Arial" pitchFamily="34" charset="0"/>
              </a:rPr>
              <a:t/>
            </a:r>
            <a:br>
              <a:rPr lang="ru-RU" sz="1400" b="0" dirty="0">
                <a:solidFill>
                  <a:schemeClr val="tx1"/>
                </a:solidFill>
                <a:effectLst/>
                <a:latin typeface="Arial" pitchFamily="34" charset="0"/>
                <a:ea typeface="Times New Roman" pitchFamily="18" charset="0"/>
                <a:cs typeface="Arial" pitchFamily="34" charset="0"/>
              </a:rPr>
            </a:br>
            <a:r>
              <a:rPr lang="ru-RU" sz="1400" dirty="0">
                <a:latin typeface="Arial" pitchFamily="34" charset="0"/>
                <a:ea typeface="Times New Roman" pitchFamily="18" charset="0"/>
                <a:cs typeface="Arial" pitchFamily="34" charset="0"/>
              </a:rPr>
              <a:t/>
            </a:r>
            <a:br>
              <a:rPr lang="ru-RU" sz="1400" dirty="0">
                <a:latin typeface="Arial" pitchFamily="34" charset="0"/>
                <a:ea typeface="Times New Roman" pitchFamily="18" charset="0"/>
                <a:cs typeface="Arial" pitchFamily="34" charset="0"/>
              </a:rPr>
            </a:br>
            <a:r>
              <a:rPr lang="ru-RU" sz="1400" b="0" dirty="0" smtClean="0">
                <a:solidFill>
                  <a:schemeClr val="tx1"/>
                </a:solidFill>
                <a:effectLst/>
                <a:latin typeface="Arial" pitchFamily="34" charset="0"/>
                <a:ea typeface="Times New Roman" pitchFamily="18" charset="0"/>
                <a:cs typeface="Arial" pitchFamily="34" charset="0"/>
              </a:rPr>
              <a:t>Санкт-Петербург</a:t>
            </a:r>
            <a:r>
              <a:rPr lang="ru-RU" sz="1400" b="0" dirty="0">
                <a:solidFill>
                  <a:schemeClr val="tx1"/>
                </a:solidFill>
                <a:effectLst/>
                <a:latin typeface="Arial" pitchFamily="34" charset="0"/>
                <a:cs typeface="Arial" pitchFamily="34" charset="0"/>
              </a:rPr>
              <a:t/>
            </a:r>
            <a:br>
              <a:rPr lang="ru-RU" sz="1400" b="0" dirty="0">
                <a:solidFill>
                  <a:schemeClr val="tx1"/>
                </a:solidFill>
                <a:effectLst/>
                <a:latin typeface="Arial" pitchFamily="34" charset="0"/>
                <a:cs typeface="Arial" pitchFamily="34" charset="0"/>
              </a:rPr>
            </a:br>
            <a:r>
              <a:rPr lang="ru-RU" sz="1400" b="0" dirty="0">
                <a:solidFill>
                  <a:schemeClr val="tx1"/>
                </a:solidFill>
                <a:effectLst/>
                <a:latin typeface="Arial" pitchFamily="34" charset="0"/>
                <a:ea typeface="Times New Roman" pitchFamily="18" charset="0"/>
                <a:cs typeface="Arial" pitchFamily="34" charset="0"/>
              </a:rPr>
              <a:t>2018</a:t>
            </a:r>
            <a:r>
              <a:rPr lang="ru-RU" sz="1400" b="0" dirty="0">
                <a:solidFill>
                  <a:schemeClr val="tx1"/>
                </a:solidFill>
                <a:effectLst/>
                <a:latin typeface="Arial" pitchFamily="34" charset="0"/>
                <a:cs typeface="Arial" pitchFamily="34" charset="0"/>
              </a:rPr>
              <a:t/>
            </a:r>
            <a:br>
              <a:rPr lang="ru-RU" sz="1400" b="0" dirty="0">
                <a:solidFill>
                  <a:schemeClr val="tx1"/>
                </a:solidFill>
                <a:effectLst/>
                <a:latin typeface="Arial" pitchFamily="34" charset="0"/>
                <a:cs typeface="Arial" pitchFamily="34" charset="0"/>
              </a:rPr>
            </a:br>
            <a:endParaRPr lang="ru-RU" sz="1400" dirty="0">
              <a:solidFill>
                <a:schemeClr val="tx1"/>
              </a:solidFill>
            </a:endParaRPr>
          </a:p>
        </p:txBody>
      </p:sp>
    </p:spTree>
    <p:extLst>
      <p:ext uri="{BB962C8B-B14F-4D97-AF65-F5344CB8AC3E}">
        <p14:creationId xmlns:p14="http://schemas.microsoft.com/office/powerpoint/2010/main" val="263893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3636085" cy="1258493"/>
          </a:xfrm>
        </p:spPr>
        <p:txBody>
          <a:bodyPr/>
          <a:lstStyle/>
          <a:p>
            <a:r>
              <a:rPr lang="ru-RU" sz="2400" dirty="0" smtClean="0">
                <a:solidFill>
                  <a:schemeClr val="tx1"/>
                </a:solidFill>
              </a:rPr>
              <a:t>Геодезическая основа карт</a:t>
            </a:r>
            <a:endParaRPr lang="ru-RU" sz="2400" dirty="0">
              <a:solidFill>
                <a:schemeClr val="tx1"/>
              </a:solidFill>
            </a:endParaRPr>
          </a:p>
        </p:txBody>
      </p:sp>
      <p:sp>
        <p:nvSpPr>
          <p:cNvPr id="4" name="Текст 3"/>
          <p:cNvSpPr>
            <a:spLocks noGrp="1"/>
          </p:cNvSpPr>
          <p:nvPr>
            <p:ph type="body" sz="half" idx="2"/>
          </p:nvPr>
        </p:nvSpPr>
        <p:spPr>
          <a:xfrm>
            <a:off x="683568" y="2924944"/>
            <a:ext cx="7920879" cy="3528392"/>
          </a:xfrm>
        </p:spPr>
        <p:txBody>
          <a:bodyPr>
            <a:normAutofit/>
          </a:bodyPr>
          <a:lstStyle/>
          <a:p>
            <a:r>
              <a:rPr lang="ru-RU" sz="2000" dirty="0" smtClean="0">
                <a:solidFill>
                  <a:schemeClr val="tx1"/>
                </a:solidFill>
              </a:rPr>
              <a:t>Геодезическая основа карт это:</a:t>
            </a:r>
          </a:p>
          <a:p>
            <a:pPr marL="285750" indent="-285750">
              <a:buFontTx/>
              <a:buChar char="-"/>
            </a:pPr>
            <a:r>
              <a:rPr lang="ru-RU" sz="2000" dirty="0" err="1" smtClean="0">
                <a:solidFill>
                  <a:schemeClr val="tx1"/>
                </a:solidFill>
              </a:rPr>
              <a:t>референц</a:t>
            </a:r>
            <a:r>
              <a:rPr lang="ru-RU" sz="2000" dirty="0" smtClean="0">
                <a:solidFill>
                  <a:schemeClr val="tx1"/>
                </a:solidFill>
              </a:rPr>
              <a:t>-эллипсоид с построенной на нем системой координат;</a:t>
            </a:r>
          </a:p>
          <a:p>
            <a:pPr marL="285750" indent="-285750">
              <a:buFontTx/>
              <a:buChar char="-"/>
            </a:pPr>
            <a:endParaRPr lang="ru-RU" sz="20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293096"/>
            <a:ext cx="7529052" cy="148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Объект 6"/>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4896038" y="-927485"/>
            <a:ext cx="2592287" cy="5112568"/>
          </a:xfrm>
          <a:prstGeom prst="rect">
            <a:avLst/>
          </a:prstGeom>
        </p:spPr>
      </p:pic>
    </p:spTree>
    <p:extLst>
      <p:ext uri="{BB962C8B-B14F-4D97-AF65-F5344CB8AC3E}">
        <p14:creationId xmlns:p14="http://schemas.microsoft.com/office/powerpoint/2010/main" val="26338151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1"/>
            <a:ext cx="3636085" cy="936104"/>
          </a:xfrm>
        </p:spPr>
        <p:txBody>
          <a:bodyPr/>
          <a:lstStyle/>
          <a:p>
            <a:r>
              <a:rPr lang="ru-RU" sz="2400" dirty="0" smtClean="0">
                <a:solidFill>
                  <a:schemeClr val="tx1"/>
                </a:solidFill>
              </a:rPr>
              <a:t>История атласной картографии</a:t>
            </a:r>
            <a:endParaRPr lang="ru-RU" sz="2400" dirty="0">
              <a:solidFill>
                <a:schemeClr val="tx1"/>
              </a:solidFill>
            </a:endParaRPr>
          </a:p>
        </p:txBody>
      </p:sp>
      <p:sp>
        <p:nvSpPr>
          <p:cNvPr id="4" name="Текст 3"/>
          <p:cNvSpPr>
            <a:spLocks noGrp="1"/>
          </p:cNvSpPr>
          <p:nvPr>
            <p:ph type="body" sz="half" idx="2"/>
          </p:nvPr>
        </p:nvSpPr>
        <p:spPr>
          <a:xfrm>
            <a:off x="467544" y="2204864"/>
            <a:ext cx="3744416" cy="3960440"/>
          </a:xfrm>
        </p:spPr>
        <p:txBody>
          <a:bodyPr/>
          <a:lstStyle/>
          <a:p>
            <a:pPr algn="just"/>
            <a:r>
              <a:rPr lang="ru-RU" dirty="0" smtClean="0">
                <a:solidFill>
                  <a:schemeClr val="tx1"/>
                </a:solidFill>
              </a:rPr>
              <a:t>История атласной картографии в мире начинается с эллинистического Египта (</a:t>
            </a:r>
            <a:r>
              <a:rPr lang="en-US" dirty="0" smtClean="0">
                <a:solidFill>
                  <a:schemeClr val="tx1"/>
                </a:solidFill>
              </a:rPr>
              <a:t>II</a:t>
            </a:r>
            <a:r>
              <a:rPr lang="ru-RU" dirty="0" smtClean="0">
                <a:solidFill>
                  <a:schemeClr val="tx1"/>
                </a:solidFill>
              </a:rPr>
              <a:t> в. н.э., атлас Птолемея из 26 карт). </a:t>
            </a:r>
          </a:p>
          <a:p>
            <a:pPr algn="just"/>
            <a:r>
              <a:rPr lang="ru-RU" dirty="0" smtClean="0">
                <a:solidFill>
                  <a:schemeClr val="tx1"/>
                </a:solidFill>
              </a:rPr>
              <a:t>Первый печатный атлас был издан в 1477 г., в г. Болонья (Италия).</a:t>
            </a:r>
          </a:p>
          <a:p>
            <a:pPr algn="just"/>
            <a:r>
              <a:rPr lang="en-US" dirty="0" smtClean="0">
                <a:solidFill>
                  <a:schemeClr val="tx1"/>
                </a:solidFill>
              </a:rPr>
              <a:t>XVI-XVII</a:t>
            </a:r>
            <a:r>
              <a:rPr lang="ru-RU" dirty="0" smtClean="0">
                <a:solidFill>
                  <a:schemeClr val="tx1"/>
                </a:solidFill>
              </a:rPr>
              <a:t> вв. – расцвет атласной картографии в Нидерландах.</a:t>
            </a:r>
          </a:p>
          <a:p>
            <a:pPr algn="just"/>
            <a:r>
              <a:rPr lang="ru-RU" dirty="0">
                <a:solidFill>
                  <a:schemeClr val="tx1"/>
                </a:solidFill>
              </a:rPr>
              <a:t>История атласной картографии </a:t>
            </a:r>
            <a:r>
              <a:rPr lang="ru-RU" dirty="0" smtClean="0">
                <a:solidFill>
                  <a:schemeClr val="tx1"/>
                </a:solidFill>
              </a:rPr>
              <a:t>в России начинается с рубежа </a:t>
            </a:r>
            <a:r>
              <a:rPr lang="en-US" dirty="0" smtClean="0">
                <a:solidFill>
                  <a:schemeClr val="tx1"/>
                </a:solidFill>
              </a:rPr>
              <a:t>XVII-XVIII </a:t>
            </a:r>
            <a:r>
              <a:rPr lang="ru-RU" dirty="0" smtClean="0">
                <a:solidFill>
                  <a:schemeClr val="tx1"/>
                </a:solidFill>
              </a:rPr>
              <a:t>вв.: «Книга большому чертежу» (начало </a:t>
            </a:r>
            <a:r>
              <a:rPr lang="en-US" dirty="0" smtClean="0">
                <a:solidFill>
                  <a:schemeClr val="tx1"/>
                </a:solidFill>
              </a:rPr>
              <a:t>XVII </a:t>
            </a:r>
            <a:r>
              <a:rPr lang="ru-RU" dirty="0" smtClean="0">
                <a:solidFill>
                  <a:schemeClr val="tx1"/>
                </a:solidFill>
              </a:rPr>
              <a:t>в</a:t>
            </a:r>
            <a:r>
              <a:rPr lang="en-US" dirty="0" smtClean="0">
                <a:solidFill>
                  <a:schemeClr val="tx1"/>
                </a:solidFill>
              </a:rPr>
              <a:t>.</a:t>
            </a:r>
            <a:r>
              <a:rPr lang="ru-RU" dirty="0" smtClean="0">
                <a:solidFill>
                  <a:schemeClr val="tx1"/>
                </a:solidFill>
              </a:rPr>
              <a:t>,</a:t>
            </a:r>
            <a:r>
              <a:rPr lang="en-US" dirty="0" smtClean="0">
                <a:solidFill>
                  <a:schemeClr val="tx1"/>
                </a:solidFill>
              </a:rPr>
              <a:t> </a:t>
            </a:r>
            <a:r>
              <a:rPr lang="ru-RU" dirty="0" smtClean="0">
                <a:solidFill>
                  <a:schemeClr val="tx1"/>
                </a:solidFill>
              </a:rPr>
              <a:t>сам «чертеж» не сохранился), «Чертежная книга Сибири» (1701 г.).  Создание настоящих атласов, из карт, созданных на основе съемок местности, началось в эпоху Петра </a:t>
            </a:r>
            <a:r>
              <a:rPr lang="en-US" dirty="0" smtClean="0">
                <a:solidFill>
                  <a:schemeClr val="tx1"/>
                </a:solidFill>
              </a:rPr>
              <a:t>I</a:t>
            </a:r>
            <a:r>
              <a:rPr lang="ru-RU" dirty="0" smtClean="0">
                <a:solidFill>
                  <a:schemeClr val="tx1"/>
                </a:solidFill>
              </a:rPr>
              <a:t>, хотя первый российский атлас был издан только в 1745 г.</a:t>
            </a:r>
          </a:p>
          <a:p>
            <a:endParaRPr lang="ru-RU"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04664"/>
            <a:ext cx="3473215"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186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400655"/>
            <a:ext cx="7855025" cy="5321146"/>
          </a:xfrm>
        </p:spPr>
      </p:pic>
      <p:sp>
        <p:nvSpPr>
          <p:cNvPr id="4" name="Текст 3"/>
          <p:cNvSpPr>
            <a:spLocks noGrp="1"/>
          </p:cNvSpPr>
          <p:nvPr>
            <p:ph type="body" sz="half" idx="2"/>
          </p:nvPr>
        </p:nvSpPr>
        <p:spPr>
          <a:xfrm>
            <a:off x="971600" y="5733256"/>
            <a:ext cx="7704856" cy="768160"/>
          </a:xfrm>
        </p:spPr>
        <p:txBody>
          <a:bodyPr/>
          <a:lstStyle/>
          <a:p>
            <a:r>
              <a:rPr lang="ru-RU" dirty="0" smtClean="0">
                <a:solidFill>
                  <a:schemeClr val="tx1"/>
                </a:solidFill>
              </a:rPr>
              <a:t>Первый из российских печатных атласов – «Атлас Всероссийской империи» И.К. Кириллова состоял из карт уездов. Предполагалось напечатать более 300 листов в 3 томах; вышел 1 том с 37 картами. Пример – карта Выборгского уезда</a:t>
            </a:r>
            <a:endParaRPr lang="ru-RU" dirty="0">
              <a:solidFill>
                <a:schemeClr val="tx1"/>
              </a:solidFill>
            </a:endParaRPr>
          </a:p>
        </p:txBody>
      </p:sp>
    </p:spTree>
    <p:extLst>
      <p:ext uri="{BB962C8B-B14F-4D97-AF65-F5344CB8AC3E}">
        <p14:creationId xmlns:p14="http://schemas.microsoft.com/office/powerpoint/2010/main" val="21883729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733256"/>
            <a:ext cx="7920880" cy="710952"/>
          </a:xfrm>
        </p:spPr>
        <p:txBody>
          <a:bodyPr/>
          <a:lstStyle/>
          <a:p>
            <a:pPr algn="just"/>
            <a:r>
              <a:rPr lang="ru-RU" sz="1400" b="0" dirty="0" smtClean="0">
                <a:solidFill>
                  <a:schemeClr val="tx1"/>
                </a:solidFill>
              </a:rPr>
              <a:t>Наивысшее из достижений российской дореволюционной картографии – Большой всемирный настольный атлас Маркса, 1910 г.</a:t>
            </a:r>
            <a:endParaRPr lang="ru-RU" sz="1400" b="0" dirty="0">
              <a:solidFill>
                <a:schemeClr val="tx1"/>
              </a:solidFill>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6180" y="404664"/>
            <a:ext cx="3753183" cy="5004246"/>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092537" y="332113"/>
            <a:ext cx="3863839" cy="5041103"/>
          </a:xfrm>
        </p:spPr>
      </p:pic>
    </p:spTree>
    <p:extLst>
      <p:ext uri="{BB962C8B-B14F-4D97-AF65-F5344CB8AC3E}">
        <p14:creationId xmlns:p14="http://schemas.microsoft.com/office/powerpoint/2010/main" val="3748455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093296"/>
            <a:ext cx="7992888" cy="566936"/>
          </a:xfrm>
        </p:spPr>
        <p:txBody>
          <a:bodyPr/>
          <a:lstStyle/>
          <a:p>
            <a:pPr algn="just"/>
            <a:r>
              <a:rPr lang="ru-RU" sz="1600" dirty="0" smtClean="0">
                <a:solidFill>
                  <a:schemeClr val="tx1"/>
                </a:solidFill>
              </a:rPr>
              <a:t>Наивысшее достижение отечественной картографии довоенного периода – Большой советский атлас мира</a:t>
            </a:r>
            <a:endParaRPr lang="ru-RU" sz="1600" dirty="0">
              <a:solidFill>
                <a:schemeClr val="tx1"/>
              </a:solidFill>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7504" y="1173321"/>
            <a:ext cx="4116176" cy="3087132"/>
          </a:xfrm>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355976" y="116632"/>
            <a:ext cx="4512501" cy="3384376"/>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140968"/>
            <a:ext cx="4257675" cy="2981325"/>
          </a:xfrm>
          <a:prstGeom prst="rect">
            <a:avLst/>
          </a:prstGeom>
        </p:spPr>
      </p:pic>
    </p:spTree>
    <p:extLst>
      <p:ext uri="{BB962C8B-B14F-4D97-AF65-F5344CB8AC3E}">
        <p14:creationId xmlns:p14="http://schemas.microsoft.com/office/powerpoint/2010/main" val="23806118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39552" y="908780"/>
            <a:ext cx="3447105" cy="4596140"/>
          </a:xfrm>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139952" y="188640"/>
            <a:ext cx="4788250" cy="3591188"/>
          </a:xfr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4360" y="3774173"/>
            <a:ext cx="2969968" cy="2899422"/>
          </a:xfrm>
          <a:prstGeom prst="rect">
            <a:avLst/>
          </a:prstGeom>
        </p:spPr>
      </p:pic>
    </p:spTree>
    <p:extLst>
      <p:ext uri="{BB962C8B-B14F-4D97-AF65-F5344CB8AC3E}">
        <p14:creationId xmlns:p14="http://schemas.microsoft.com/office/powerpoint/2010/main" val="2443576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7"/>
            <a:ext cx="3636085" cy="1008112"/>
          </a:xfrm>
        </p:spPr>
        <p:txBody>
          <a:bodyPr/>
          <a:lstStyle/>
          <a:p>
            <a:r>
              <a:rPr lang="ru-RU" sz="2400" dirty="0" smtClean="0">
                <a:solidFill>
                  <a:schemeClr val="tx1"/>
                </a:solidFill>
              </a:rPr>
              <a:t>Национальные атласы</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8064" y="0"/>
            <a:ext cx="3744416" cy="5651949"/>
          </a:xfrm>
        </p:spPr>
      </p:pic>
      <p:sp>
        <p:nvSpPr>
          <p:cNvPr id="4" name="Текст 3"/>
          <p:cNvSpPr>
            <a:spLocks noGrp="1"/>
          </p:cNvSpPr>
          <p:nvPr>
            <p:ph type="body" sz="half" idx="2"/>
          </p:nvPr>
        </p:nvSpPr>
        <p:spPr>
          <a:xfrm>
            <a:off x="539552" y="4149080"/>
            <a:ext cx="3388660" cy="1131406"/>
          </a:xfrm>
        </p:spPr>
        <p:txBody>
          <a:bodyPr/>
          <a:lstStyle/>
          <a:p>
            <a:r>
              <a:rPr lang="ru-RU" dirty="0" smtClean="0">
                <a:solidFill>
                  <a:schemeClr val="tx1"/>
                </a:solidFill>
              </a:rPr>
              <a:t>В России первое и пока единственное издание национального атласа вышло в 2005-2009 гг., в 4 томах.</a:t>
            </a:r>
            <a:endParaRPr lang="ru-RU" dirty="0">
              <a:solidFill>
                <a:schemeClr val="tx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1988840"/>
            <a:ext cx="470432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2843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38" y="309004"/>
            <a:ext cx="8370703" cy="5712284"/>
          </a:xfrm>
          <a:prstGeom prst="rect">
            <a:avLst/>
          </a:prstGeom>
        </p:spPr>
      </p:pic>
    </p:spTree>
    <p:extLst>
      <p:ext uri="{BB962C8B-B14F-4D97-AF65-F5344CB8AC3E}">
        <p14:creationId xmlns:p14="http://schemas.microsoft.com/office/powerpoint/2010/main" val="32788880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53" y="332657"/>
            <a:ext cx="8287187" cy="6120680"/>
          </a:xfrm>
          <a:prstGeom prst="rect">
            <a:avLst/>
          </a:prstGeom>
        </p:spPr>
      </p:pic>
    </p:spTree>
    <p:extLst>
      <p:ext uri="{BB962C8B-B14F-4D97-AF65-F5344CB8AC3E}">
        <p14:creationId xmlns:p14="http://schemas.microsoft.com/office/powerpoint/2010/main" val="18982972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9. Проектирование </a:t>
            </a:r>
            <a:r>
              <a:rPr lang="ru-RU" sz="4400" dirty="0" smtClean="0">
                <a:solidFill>
                  <a:schemeClr val="tx1"/>
                </a:solidFill>
              </a:rPr>
              <a:t>и составление карт</a:t>
            </a:r>
            <a:endParaRPr lang="ru-RU" sz="4400" dirty="0">
              <a:solidFill>
                <a:schemeClr val="tx1"/>
              </a:solidFill>
            </a:endParaRPr>
          </a:p>
        </p:txBody>
      </p:sp>
    </p:spTree>
    <p:extLst>
      <p:ext uri="{BB962C8B-B14F-4D97-AF65-F5344CB8AC3E}">
        <p14:creationId xmlns:p14="http://schemas.microsoft.com/office/powerpoint/2010/main" val="4208130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400" dirty="0">
                <a:solidFill>
                  <a:schemeClr val="tx1"/>
                </a:solidFill>
              </a:rPr>
              <a:t>Основные виды картографических источников</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988840"/>
            <a:ext cx="7849749"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22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1"/>
            <a:ext cx="3636085" cy="648072"/>
          </a:xfrm>
        </p:spPr>
        <p:txBody>
          <a:bodyPr/>
          <a:lstStyle/>
          <a:p>
            <a:r>
              <a:rPr lang="ru-RU" sz="2000" dirty="0" smtClean="0">
                <a:solidFill>
                  <a:schemeClr val="tx1"/>
                </a:solidFill>
              </a:rPr>
              <a:t>Системы координат</a:t>
            </a:r>
            <a:endParaRPr lang="ru-RU" sz="2000" dirty="0">
              <a:solidFill>
                <a:schemeClr val="tx1"/>
              </a:solidFill>
            </a:endParaRPr>
          </a:p>
        </p:txBody>
      </p:sp>
      <p:sp>
        <p:nvSpPr>
          <p:cNvPr id="3" name="Объект 2"/>
          <p:cNvSpPr>
            <a:spLocks noGrp="1"/>
          </p:cNvSpPr>
          <p:nvPr>
            <p:ph idx="1"/>
          </p:nvPr>
        </p:nvSpPr>
        <p:spPr>
          <a:xfrm>
            <a:off x="5292080" y="332656"/>
            <a:ext cx="3600400" cy="6120680"/>
          </a:xfrm>
        </p:spPr>
        <p:txBody>
          <a:bodyPr>
            <a:normAutofit fontScale="92500" lnSpcReduction="20000"/>
          </a:bodyPr>
          <a:lstStyle/>
          <a:p>
            <a:pPr algn="just"/>
            <a:r>
              <a:rPr lang="ru-RU" dirty="0">
                <a:solidFill>
                  <a:schemeClr val="tx1"/>
                </a:solidFill>
              </a:rPr>
              <a:t>Координатами называются величины, определяющие положение точки на поверхности или в пространстве относительно принятой системы координат. Система координат устанавливает начальные точки, поверхности и линии, единицы измерения и порядок отсчета координат. В картографических целях применяются географические и плоские прямоугольные координаты. Те и другие посредством пары чисел (широты и долготы, либо абсциссы и ординаты) определяют плановое положение точек.</a:t>
            </a:r>
          </a:p>
        </p:txBody>
      </p:sp>
      <p:sp>
        <p:nvSpPr>
          <p:cNvPr id="4" name="Текст 3"/>
          <p:cNvSpPr>
            <a:spLocks noGrp="1"/>
          </p:cNvSpPr>
          <p:nvPr>
            <p:ph type="body" sz="half" idx="2"/>
          </p:nvPr>
        </p:nvSpPr>
        <p:spPr>
          <a:xfrm>
            <a:off x="539552" y="1556792"/>
            <a:ext cx="3388660" cy="2139518"/>
          </a:xfrm>
        </p:spPr>
        <p:txBody>
          <a:bodyPr/>
          <a:lstStyle/>
          <a:p>
            <a:endParaRPr lang="ru-RU" dirty="0"/>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467544" y="1131131"/>
            <a:ext cx="3960440" cy="3672408"/>
          </a:xfrm>
          <a:prstGeom prst="rect">
            <a:avLst/>
          </a:prstGeom>
        </p:spPr>
      </p:pic>
      <p:sp>
        <p:nvSpPr>
          <p:cNvPr id="6" name="Прямоугольник 5"/>
          <p:cNvSpPr/>
          <p:nvPr/>
        </p:nvSpPr>
        <p:spPr>
          <a:xfrm>
            <a:off x="473464" y="5157192"/>
            <a:ext cx="3594480" cy="923330"/>
          </a:xfrm>
          <a:prstGeom prst="rect">
            <a:avLst/>
          </a:prstGeom>
        </p:spPr>
        <p:txBody>
          <a:bodyPr wrap="square">
            <a:spAutoFit/>
          </a:bodyPr>
          <a:lstStyle/>
          <a:p>
            <a:r>
              <a:rPr lang="ru-RU" dirty="0"/>
              <a:t>Географические координаты: </a:t>
            </a:r>
            <a:endParaRPr lang="ru-RU" dirty="0" smtClean="0"/>
          </a:p>
          <a:p>
            <a:r>
              <a:rPr lang="ru-RU" dirty="0" smtClean="0"/>
              <a:t>В </a:t>
            </a:r>
            <a:r>
              <a:rPr lang="ru-RU" dirty="0"/>
              <a:t>– геодезическая широта,  </a:t>
            </a:r>
            <a:endParaRPr lang="ru-RU" dirty="0" smtClean="0"/>
          </a:p>
          <a:p>
            <a:r>
              <a:rPr lang="en-US" dirty="0" smtClean="0"/>
              <a:t>L</a:t>
            </a:r>
            <a:r>
              <a:rPr lang="ru-RU" dirty="0" smtClean="0"/>
              <a:t> </a:t>
            </a:r>
            <a:r>
              <a:rPr lang="ru-RU" dirty="0"/>
              <a:t>– геодезическая долгота.</a:t>
            </a:r>
          </a:p>
        </p:txBody>
      </p:sp>
    </p:spTree>
    <p:extLst>
      <p:ext uri="{BB962C8B-B14F-4D97-AF65-F5344CB8AC3E}">
        <p14:creationId xmlns:p14="http://schemas.microsoft.com/office/powerpoint/2010/main" val="14288496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5"/>
            <a:ext cx="3636085" cy="936104"/>
          </a:xfrm>
        </p:spPr>
        <p:txBody>
          <a:bodyPr/>
          <a:lstStyle/>
          <a:p>
            <a:r>
              <a:rPr lang="ru-RU" sz="2400" smtClean="0">
                <a:solidFill>
                  <a:schemeClr val="tx1"/>
                </a:solidFill>
              </a:rPr>
              <a:t>Анализ и оценка карт как источников</a:t>
            </a:r>
            <a:endParaRPr lang="ru-RU" sz="2400" dirty="0">
              <a:solidFill>
                <a:schemeClr val="tx1"/>
              </a:solidFill>
            </a:endParaRPr>
          </a:p>
        </p:txBody>
      </p:sp>
      <p:sp>
        <p:nvSpPr>
          <p:cNvPr id="3" name="Объект 2"/>
          <p:cNvSpPr>
            <a:spLocks noGrp="1"/>
          </p:cNvSpPr>
          <p:nvPr>
            <p:ph idx="1"/>
          </p:nvPr>
        </p:nvSpPr>
        <p:spPr>
          <a:xfrm>
            <a:off x="4644008" y="548680"/>
            <a:ext cx="3966592" cy="5544616"/>
          </a:xfrm>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72816"/>
            <a:ext cx="3851920" cy="228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972" y="4221087"/>
            <a:ext cx="3863508" cy="105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692696"/>
            <a:ext cx="4176464" cy="242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806280" y="3501008"/>
            <a:ext cx="3942184" cy="1600438"/>
          </a:xfrm>
          <a:prstGeom prst="rect">
            <a:avLst/>
          </a:prstGeom>
        </p:spPr>
        <p:txBody>
          <a:bodyPr wrap="square">
            <a:spAutoFit/>
          </a:bodyPr>
          <a:lstStyle/>
          <a:p>
            <a:r>
              <a:rPr lang="ru-RU" sz="1400" b="1" i="1" dirty="0"/>
              <a:t>Оценка качества оформления карт </a:t>
            </a:r>
            <a:r>
              <a:rPr lang="ru-RU" sz="1400" dirty="0"/>
              <a:t>ведется по следующим позициям:</a:t>
            </a:r>
          </a:p>
          <a:p>
            <a:r>
              <a:rPr lang="ru-RU" sz="1400" dirty="0"/>
              <a:t>- различимость обозначений;</a:t>
            </a:r>
          </a:p>
          <a:p>
            <a:r>
              <a:rPr lang="ru-RU" sz="1400" dirty="0"/>
              <a:t>- наглядность обозначений;</a:t>
            </a:r>
          </a:p>
          <a:p>
            <a:r>
              <a:rPr lang="ru-RU" sz="1400" dirty="0"/>
              <a:t>- логические связи в системе знаков;</a:t>
            </a:r>
          </a:p>
          <a:p>
            <a:r>
              <a:rPr lang="ru-RU" sz="1400" dirty="0"/>
              <a:t>- выразительность карты;</a:t>
            </a:r>
          </a:p>
          <a:p>
            <a:r>
              <a:rPr lang="ru-RU" sz="1400" dirty="0"/>
              <a:t>- общая графическая нагрузка.</a:t>
            </a:r>
          </a:p>
        </p:txBody>
      </p:sp>
    </p:spTree>
    <p:extLst>
      <p:ext uri="{BB962C8B-B14F-4D97-AF65-F5344CB8AC3E}">
        <p14:creationId xmlns:p14="http://schemas.microsoft.com/office/powerpoint/2010/main" val="2669523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5"/>
            <a:ext cx="3636085" cy="1008112"/>
          </a:xfrm>
        </p:spPr>
        <p:txBody>
          <a:bodyPr/>
          <a:lstStyle/>
          <a:p>
            <a:r>
              <a:rPr lang="ru-RU" sz="2400" dirty="0" smtClean="0">
                <a:solidFill>
                  <a:schemeClr val="tx1"/>
                </a:solidFill>
              </a:rPr>
              <a:t>Методы и основные этапы создания карт</a:t>
            </a:r>
            <a:endParaRPr lang="ru-RU" sz="2400" dirty="0">
              <a:solidFill>
                <a:schemeClr val="tx1"/>
              </a:solidFill>
            </a:endParaRPr>
          </a:p>
        </p:txBody>
      </p:sp>
      <p:sp>
        <p:nvSpPr>
          <p:cNvPr id="3" name="Объект 2"/>
          <p:cNvSpPr>
            <a:spLocks noGrp="1"/>
          </p:cNvSpPr>
          <p:nvPr>
            <p:ph idx="1"/>
          </p:nvPr>
        </p:nvSpPr>
        <p:spPr>
          <a:xfrm>
            <a:off x="5076056" y="731520"/>
            <a:ext cx="3816424" cy="4894730"/>
          </a:xfrm>
        </p:spPr>
        <p:txBody>
          <a:bodyPr/>
          <a:lstStyle/>
          <a:p>
            <a:r>
              <a:rPr lang="ru-RU" dirty="0" smtClean="0">
                <a:solidFill>
                  <a:schemeClr val="tx1"/>
                </a:solidFill>
              </a:rPr>
              <a:t>Основные этапы создания карты:</a:t>
            </a:r>
          </a:p>
          <a:p>
            <a:r>
              <a:rPr lang="ru-RU" dirty="0" smtClean="0">
                <a:solidFill>
                  <a:schemeClr val="tx1"/>
                </a:solidFill>
              </a:rPr>
              <a:t>- разработка концепции карты;</a:t>
            </a:r>
          </a:p>
          <a:p>
            <a:r>
              <a:rPr lang="ru-RU" dirty="0" smtClean="0">
                <a:solidFill>
                  <a:schemeClr val="tx1"/>
                </a:solidFill>
              </a:rPr>
              <a:t>- разработка программы карты;</a:t>
            </a:r>
          </a:p>
          <a:p>
            <a:r>
              <a:rPr lang="ru-RU" dirty="0" smtClean="0">
                <a:solidFill>
                  <a:schemeClr val="tx1"/>
                </a:solidFill>
              </a:rPr>
              <a:t>- составление карты;</a:t>
            </a:r>
          </a:p>
          <a:p>
            <a:r>
              <a:rPr lang="ru-RU" dirty="0" smtClean="0">
                <a:solidFill>
                  <a:schemeClr val="tx1"/>
                </a:solidFill>
              </a:rPr>
              <a:t>- подготовка к изданию и издание карты.</a:t>
            </a:r>
            <a:endParaRPr lang="ru-RU" dirty="0">
              <a:solidFill>
                <a:schemeClr val="tx1"/>
              </a:solidFill>
            </a:endParaRPr>
          </a:p>
        </p:txBody>
      </p:sp>
      <p:sp>
        <p:nvSpPr>
          <p:cNvPr id="4" name="Текст 3"/>
          <p:cNvSpPr>
            <a:spLocks noGrp="1"/>
          </p:cNvSpPr>
          <p:nvPr>
            <p:ph type="body" sz="half" idx="2"/>
          </p:nvPr>
        </p:nvSpPr>
        <p:spPr>
          <a:xfrm>
            <a:off x="539552" y="2428043"/>
            <a:ext cx="3388660" cy="2139518"/>
          </a:xfrm>
        </p:spPr>
        <p:txBody>
          <a:bodyPr/>
          <a:lstStyle/>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67786"/>
            <a:ext cx="4680520" cy="437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6179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3636085" cy="1440160"/>
          </a:xfrm>
        </p:spPr>
        <p:txBody>
          <a:bodyPr/>
          <a:lstStyle/>
          <a:p>
            <a:r>
              <a:rPr lang="ru-RU" sz="2400" dirty="0">
                <a:solidFill>
                  <a:schemeClr val="tx1"/>
                </a:solidFill>
              </a:rPr>
              <a:t>Программа карты и содержание процесса составления карты</a:t>
            </a:r>
          </a:p>
        </p:txBody>
      </p:sp>
      <p:sp>
        <p:nvSpPr>
          <p:cNvPr id="3" name="Объект 2"/>
          <p:cNvSpPr>
            <a:spLocks noGrp="1"/>
          </p:cNvSpPr>
          <p:nvPr>
            <p:ph idx="1"/>
          </p:nvPr>
        </p:nvSpPr>
        <p:spPr>
          <a:xfrm>
            <a:off x="4391473" y="731520"/>
            <a:ext cx="4501008" cy="5721816"/>
          </a:xfrm>
        </p:spPr>
        <p:txBody>
          <a:bodyPr>
            <a:normAutofit fontScale="25000" lnSpcReduction="20000"/>
          </a:bodyPr>
          <a:lstStyle/>
          <a:p>
            <a:endParaRPr lang="ru-RU" dirty="0" smtClean="0"/>
          </a:p>
          <a:p>
            <a:endParaRPr lang="ru-RU" dirty="0"/>
          </a:p>
          <a:p>
            <a:endParaRPr lang="ru-RU" dirty="0" smtClean="0"/>
          </a:p>
          <a:p>
            <a:endParaRPr lang="ru-RU" dirty="0"/>
          </a:p>
          <a:p>
            <a:endParaRPr lang="ru-RU" dirty="0" smtClean="0"/>
          </a:p>
          <a:p>
            <a:endParaRPr lang="ru-RU" dirty="0" smtClean="0"/>
          </a:p>
          <a:p>
            <a:endParaRPr lang="ru-RU" dirty="0"/>
          </a:p>
          <a:p>
            <a:endParaRPr lang="ru-RU" sz="1800" i="1" dirty="0" smtClean="0">
              <a:solidFill>
                <a:schemeClr val="tx1"/>
              </a:solidFill>
            </a:endParaRPr>
          </a:p>
          <a:p>
            <a:pPr algn="just"/>
            <a:r>
              <a:rPr lang="ru-RU" sz="5600" b="1" i="1" dirty="0" smtClean="0">
                <a:solidFill>
                  <a:schemeClr val="tx1"/>
                </a:solidFill>
                <a:latin typeface="Times New Roman" pitchFamily="18" charset="0"/>
                <a:cs typeface="Times New Roman" pitchFamily="18" charset="0"/>
              </a:rPr>
              <a:t>Последовательно составляемые графические документы:</a:t>
            </a:r>
          </a:p>
          <a:p>
            <a:pPr algn="just"/>
            <a:r>
              <a:rPr lang="ru-RU" sz="5600" b="1" i="1" dirty="0" smtClean="0">
                <a:latin typeface="Times New Roman" pitchFamily="18" charset="0"/>
                <a:cs typeface="Times New Roman" pitchFamily="18" charset="0"/>
              </a:rPr>
              <a:t>авторский   эскиз</a:t>
            </a:r>
            <a:r>
              <a:rPr lang="ru-RU" sz="5600" b="1" dirty="0" smtClean="0">
                <a:latin typeface="Times New Roman" pitchFamily="18" charset="0"/>
                <a:cs typeface="Times New Roman" pitchFamily="18" charset="0"/>
              </a:rPr>
              <a:t> </a:t>
            </a:r>
            <a:r>
              <a:rPr lang="ru-RU" sz="5600" dirty="0">
                <a:latin typeface="Times New Roman" pitchFamily="18" charset="0"/>
                <a:cs typeface="Times New Roman" pitchFamily="18" charset="0"/>
              </a:rPr>
              <a:t>– схематичный чертеж, отражающий общую идею карты и легенды, составленный с некоторыми отступлениями от принятых условных знаков;  </a:t>
            </a:r>
            <a:endParaRPr lang="ru-RU" sz="5600" dirty="0" smtClean="0">
              <a:latin typeface="Times New Roman" pitchFamily="18" charset="0"/>
              <a:cs typeface="Times New Roman" pitchFamily="18" charset="0"/>
            </a:endParaRPr>
          </a:p>
          <a:p>
            <a:pPr algn="just"/>
            <a:r>
              <a:rPr lang="ru-RU" sz="5600" b="1" i="1" dirty="0" smtClean="0">
                <a:latin typeface="Times New Roman" pitchFamily="18" charset="0"/>
                <a:cs typeface="Times New Roman" pitchFamily="18" charset="0"/>
              </a:rPr>
              <a:t>авторский  макет</a:t>
            </a:r>
            <a:r>
              <a:rPr lang="ru-RU" sz="5600" dirty="0" smtClean="0">
                <a:latin typeface="Times New Roman" pitchFamily="18" charset="0"/>
                <a:cs typeface="Times New Roman" pitchFamily="18" charset="0"/>
              </a:rPr>
              <a:t> </a:t>
            </a:r>
            <a:r>
              <a:rPr lang="ru-RU" sz="5600" dirty="0">
                <a:latin typeface="Times New Roman" pitchFamily="18" charset="0"/>
                <a:cs typeface="Times New Roman" pitchFamily="18" charset="0"/>
              </a:rPr>
              <a:t>– карта, точно передающая содержание, но составленная не в строгом соответствии с требованиями графического оформления; </a:t>
            </a:r>
            <a:endParaRPr lang="ru-RU" sz="5600" dirty="0" smtClean="0">
              <a:latin typeface="Times New Roman" pitchFamily="18" charset="0"/>
              <a:cs typeface="Times New Roman" pitchFamily="18" charset="0"/>
            </a:endParaRPr>
          </a:p>
          <a:p>
            <a:pPr algn="just"/>
            <a:r>
              <a:rPr lang="ru-RU" sz="5600" b="1" i="1" dirty="0" smtClean="0">
                <a:latin typeface="Times New Roman" pitchFamily="18" charset="0"/>
                <a:cs typeface="Times New Roman" pitchFamily="18" charset="0"/>
              </a:rPr>
              <a:t>авторский  оригинал </a:t>
            </a:r>
            <a:r>
              <a:rPr lang="ru-RU" sz="5600" dirty="0">
                <a:latin typeface="Times New Roman" pitchFamily="18" charset="0"/>
                <a:cs typeface="Times New Roman" pitchFamily="18" charset="0"/>
              </a:rPr>
              <a:t>– рукописная карта, выполненная с необходимой точностью, полнотой и детальностью; </a:t>
            </a:r>
            <a:endParaRPr lang="ru-RU" sz="5600" dirty="0" smtClean="0">
              <a:latin typeface="Times New Roman" pitchFamily="18" charset="0"/>
              <a:cs typeface="Times New Roman" pitchFamily="18" charset="0"/>
            </a:endParaRPr>
          </a:p>
          <a:p>
            <a:pPr algn="just"/>
            <a:r>
              <a:rPr lang="ru-RU" sz="5600" b="1" i="1" dirty="0" smtClean="0">
                <a:latin typeface="Times New Roman" pitchFamily="18" charset="0"/>
                <a:cs typeface="Times New Roman" pitchFamily="18" charset="0"/>
              </a:rPr>
              <a:t>составительский  оригинал </a:t>
            </a:r>
            <a:r>
              <a:rPr lang="ru-RU" sz="5600" dirty="0">
                <a:latin typeface="Times New Roman" pitchFamily="18" charset="0"/>
                <a:cs typeface="Times New Roman" pitchFamily="18" charset="0"/>
              </a:rPr>
              <a:t>– оригинал карты, составленный с соблюдением всех правил и требований и с высоким качеством графического оформления.</a:t>
            </a:r>
          </a:p>
          <a:p>
            <a:pPr algn="just"/>
            <a:r>
              <a:rPr lang="ru-RU" sz="5600" dirty="0">
                <a:latin typeface="Times New Roman" pitchFamily="18" charset="0"/>
                <a:cs typeface="Times New Roman" pitchFamily="18" charset="0"/>
              </a:rPr>
              <a:t>На всех этапах создания карты проводится  ее редактирование: проверка правильности построения математической основы,  точного изображением и  согласованием элементов содержания и географических названий, соблюдение принципов генерализации, правильного выбора условных знаков и способов оформления и т.п.</a:t>
            </a:r>
          </a:p>
          <a:p>
            <a:pPr algn="just"/>
            <a:r>
              <a:rPr lang="ru-RU" sz="5600" b="1" i="1" dirty="0" smtClean="0">
                <a:solidFill>
                  <a:schemeClr val="tx1"/>
                </a:solidFill>
                <a:latin typeface="Times New Roman" pitchFamily="18" charset="0"/>
                <a:cs typeface="Times New Roman" pitchFamily="18" charset="0"/>
              </a:rPr>
              <a:t>Способы издания карт: </a:t>
            </a:r>
          </a:p>
          <a:p>
            <a:pPr algn="just"/>
            <a:r>
              <a:rPr lang="ru-RU" sz="5600" dirty="0" smtClean="0">
                <a:solidFill>
                  <a:schemeClr val="tx1"/>
                </a:solidFill>
                <a:latin typeface="Times New Roman" pitchFamily="18" charset="0"/>
                <a:cs typeface="Times New Roman" pitchFamily="18" charset="0"/>
              </a:rPr>
              <a:t>- высокая печать;</a:t>
            </a:r>
          </a:p>
          <a:p>
            <a:pPr algn="just"/>
            <a:r>
              <a:rPr lang="ru-RU" sz="5600" dirty="0" smtClean="0">
                <a:solidFill>
                  <a:schemeClr val="tx1"/>
                </a:solidFill>
                <a:latin typeface="Times New Roman" pitchFamily="18" charset="0"/>
                <a:cs typeface="Times New Roman" pitchFamily="18" charset="0"/>
              </a:rPr>
              <a:t>- глубокая печать;</a:t>
            </a:r>
          </a:p>
          <a:p>
            <a:pPr algn="just"/>
            <a:r>
              <a:rPr lang="ru-RU" sz="5600" dirty="0" smtClean="0">
                <a:solidFill>
                  <a:schemeClr val="tx1"/>
                </a:solidFill>
                <a:latin typeface="Times New Roman" pitchFamily="18" charset="0"/>
                <a:cs typeface="Times New Roman" pitchFamily="18" charset="0"/>
              </a:rPr>
              <a:t>- плоская печать.</a:t>
            </a:r>
            <a:endParaRPr lang="ru-RU" sz="5600" dirty="0"/>
          </a:p>
          <a:p>
            <a:endParaRPr lang="ru-RU" sz="5600" dirty="0"/>
          </a:p>
          <a:p>
            <a:endParaRPr lang="ru-RU" sz="5600" dirty="0" smtClean="0"/>
          </a:p>
          <a:p>
            <a:endParaRPr lang="ru-RU" dirty="0"/>
          </a:p>
          <a:p>
            <a:endParaRPr lang="ru-RU" dirty="0" smtClean="0"/>
          </a:p>
          <a:p>
            <a:endParaRPr lang="ru-RU" dirty="0"/>
          </a:p>
          <a:p>
            <a:endParaRPr lang="ru-RU" dirty="0" smtClean="0"/>
          </a:p>
          <a:p>
            <a:endParaRPr lang="ru-RU" dirty="0"/>
          </a:p>
        </p:txBody>
      </p:sp>
      <p:sp>
        <p:nvSpPr>
          <p:cNvPr id="4" name="Текст 3"/>
          <p:cNvSpPr>
            <a:spLocks noGrp="1"/>
          </p:cNvSpPr>
          <p:nvPr>
            <p:ph type="body" sz="half" idx="2"/>
          </p:nvPr>
        </p:nvSpPr>
        <p:spPr>
          <a:xfrm>
            <a:off x="714969" y="2564904"/>
            <a:ext cx="3388660" cy="3456384"/>
          </a:xfrm>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16832"/>
            <a:ext cx="3923928" cy="154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89" y="3789040"/>
            <a:ext cx="4237083" cy="202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2823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Users\Sturman\UCHEBNYE\СПбГУТ\Презентации\Картография\5711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7924627" cy="507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673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10. Картографический </a:t>
            </a:r>
            <a:r>
              <a:rPr lang="ru-RU" sz="4400" dirty="0" smtClean="0">
                <a:solidFill>
                  <a:schemeClr val="tx1"/>
                </a:solidFill>
              </a:rPr>
              <a:t>метод исследования</a:t>
            </a:r>
            <a:endParaRPr lang="ru-RU" sz="4400" dirty="0">
              <a:solidFill>
                <a:schemeClr val="tx1"/>
              </a:solidFill>
            </a:endParaRPr>
          </a:p>
        </p:txBody>
      </p:sp>
    </p:spTree>
    <p:extLst>
      <p:ext uri="{BB962C8B-B14F-4D97-AF65-F5344CB8AC3E}">
        <p14:creationId xmlns:p14="http://schemas.microsoft.com/office/powerpoint/2010/main" val="3417180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3636085" cy="1584176"/>
          </a:xfrm>
        </p:spPr>
        <p:txBody>
          <a:bodyPr/>
          <a:lstStyle/>
          <a:p>
            <a:pPr lvl="0"/>
            <a:r>
              <a:rPr lang="ru-RU" sz="2400" dirty="0">
                <a:solidFill>
                  <a:schemeClr val="tx1"/>
                </a:solidFill>
              </a:rPr>
              <a:t>Сущность картографического метода </a:t>
            </a:r>
            <a:r>
              <a:rPr lang="ru-RU" sz="2400" dirty="0" smtClean="0">
                <a:solidFill>
                  <a:schemeClr val="tx1"/>
                </a:solidFill>
              </a:rPr>
              <a:t>исследования</a:t>
            </a:r>
            <a:endParaRPr lang="ru-RU" sz="2400" dirty="0">
              <a:solidFill>
                <a:schemeClr val="tx1"/>
              </a:solidFill>
            </a:endParaRPr>
          </a:p>
        </p:txBody>
      </p:sp>
      <p:sp>
        <p:nvSpPr>
          <p:cNvPr id="3" name="Объект 2"/>
          <p:cNvSpPr>
            <a:spLocks noGrp="1"/>
          </p:cNvSpPr>
          <p:nvPr>
            <p:ph idx="1"/>
          </p:nvPr>
        </p:nvSpPr>
        <p:spPr/>
        <p:txBody>
          <a:bodyPr/>
          <a:lstStyle/>
          <a:p>
            <a:r>
              <a:rPr lang="ru-RU" dirty="0" smtClean="0">
                <a:solidFill>
                  <a:schemeClr val="tx1"/>
                </a:solidFill>
              </a:rPr>
              <a:t>Структура картографического метода исследования:</a:t>
            </a:r>
          </a:p>
          <a:p>
            <a:r>
              <a:rPr lang="ru-RU" dirty="0" smtClean="0"/>
              <a:t> </a:t>
            </a:r>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4" name="Текст 3"/>
          <p:cNvSpPr>
            <a:spLocks noGrp="1"/>
          </p:cNvSpPr>
          <p:nvPr>
            <p:ph type="body" sz="half" idx="2"/>
          </p:nvPr>
        </p:nvSpPr>
        <p:spPr>
          <a:xfrm>
            <a:off x="611560" y="2204864"/>
            <a:ext cx="3388660" cy="2139518"/>
          </a:xfrm>
        </p:spPr>
        <p:txBody>
          <a:bodyPr/>
          <a:lstStyle/>
          <a:p>
            <a:pPr algn="just"/>
            <a:r>
              <a:rPr lang="ru-RU" dirty="0">
                <a:solidFill>
                  <a:schemeClr val="tx1"/>
                </a:solidFill>
              </a:rPr>
              <a:t>З</a:t>
            </a:r>
            <a:r>
              <a:rPr lang="ru-RU" dirty="0" smtClean="0">
                <a:solidFill>
                  <a:schemeClr val="tx1"/>
                </a:solidFill>
              </a:rPr>
              <a:t>аключается </a:t>
            </a:r>
            <a:r>
              <a:rPr lang="ru-RU" dirty="0">
                <a:solidFill>
                  <a:schemeClr val="tx1"/>
                </a:solidFill>
              </a:rPr>
              <a:t>в использовании разнообразных карт для описания, анализа и познания явлений, для получения новых знаний и характеристик, изучения процессов развития, установления взаимосвязей и прогноза явлений.</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7644" y="2060848"/>
            <a:ext cx="472525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9746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60648"/>
            <a:ext cx="7452320" cy="611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3793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3"/>
            <a:ext cx="3636085" cy="864096"/>
          </a:xfrm>
        </p:spPr>
        <p:txBody>
          <a:bodyPr/>
          <a:lstStyle/>
          <a:p>
            <a:r>
              <a:rPr lang="ru-RU" sz="2400" dirty="0" smtClean="0">
                <a:solidFill>
                  <a:schemeClr val="tx1"/>
                </a:solidFill>
              </a:rPr>
              <a:t>Графический анализ карт</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5489" y="404664"/>
            <a:ext cx="4042975" cy="5912966"/>
          </a:xfrm>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229" y="1632998"/>
            <a:ext cx="3995936" cy="50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51" y="2348880"/>
            <a:ext cx="2893553" cy="414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3876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9"/>
            <a:ext cx="3636085" cy="864096"/>
          </a:xfrm>
        </p:spPr>
        <p:txBody>
          <a:bodyPr/>
          <a:lstStyle/>
          <a:p>
            <a:r>
              <a:rPr lang="ru-RU" sz="2400" dirty="0" smtClean="0">
                <a:solidFill>
                  <a:schemeClr val="tx1"/>
                </a:solidFill>
              </a:rPr>
              <a:t>Картометрические исследования</a:t>
            </a:r>
            <a:endParaRPr lang="ru-RU" sz="2400" dirty="0">
              <a:solidFill>
                <a:schemeClr val="tx1"/>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62464"/>
            <a:ext cx="4642962" cy="234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348" y="4005064"/>
            <a:ext cx="4369216" cy="154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4482" y="699236"/>
            <a:ext cx="4068794" cy="445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3224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3636085" cy="1656184"/>
          </a:xfrm>
        </p:spPr>
        <p:txBody>
          <a:bodyPr/>
          <a:lstStyle/>
          <a:p>
            <a:r>
              <a:rPr lang="ru-RU" sz="2400" dirty="0">
                <a:solidFill>
                  <a:schemeClr val="tx1"/>
                </a:solidFill>
              </a:rPr>
              <a:t>М</a:t>
            </a:r>
            <a:r>
              <a:rPr lang="ru-RU" sz="2400" dirty="0" smtClean="0">
                <a:solidFill>
                  <a:schemeClr val="tx1"/>
                </a:solidFill>
              </a:rPr>
              <a:t>атематико-статистических исследования </a:t>
            </a:r>
            <a:r>
              <a:rPr lang="ru-RU" sz="2400" dirty="0">
                <a:solidFill>
                  <a:schemeClr val="tx1"/>
                </a:solidFill>
              </a:rPr>
              <a:t>с помощью карт</a:t>
            </a:r>
          </a:p>
        </p:txBody>
      </p:sp>
      <p:sp>
        <p:nvSpPr>
          <p:cNvPr id="3" name="Объект 2"/>
          <p:cNvSpPr>
            <a:spLocks noGrp="1"/>
          </p:cNvSpPr>
          <p:nvPr>
            <p:ph idx="1"/>
          </p:nvPr>
        </p:nvSpPr>
        <p:spPr>
          <a:xfrm>
            <a:off x="4706473" y="731520"/>
            <a:ext cx="3904127" cy="5073744"/>
          </a:xfrm>
        </p:spPr>
        <p:txBody>
          <a:bodyPr>
            <a:normAutofit fontScale="77500" lnSpcReduction="20000"/>
          </a:bodyPr>
          <a:lstStyle/>
          <a:p>
            <a:endParaRPr lang="ru-RU" b="1" dirty="0" smtClean="0"/>
          </a:p>
          <a:p>
            <a:endParaRPr lang="ru-RU" b="1" dirty="0"/>
          </a:p>
          <a:p>
            <a:endParaRPr lang="ru-RU" b="1" dirty="0" smtClean="0"/>
          </a:p>
          <a:p>
            <a:endParaRPr lang="ru-RU" b="1" dirty="0"/>
          </a:p>
          <a:p>
            <a:endParaRPr lang="ru-RU" b="1" dirty="0" smtClean="0"/>
          </a:p>
          <a:p>
            <a:endParaRPr lang="ru-RU" b="1" dirty="0"/>
          </a:p>
          <a:p>
            <a:pPr algn="just"/>
            <a:r>
              <a:rPr lang="ru-RU" b="1" dirty="0" smtClean="0">
                <a:solidFill>
                  <a:schemeClr val="tx1"/>
                </a:solidFill>
              </a:rPr>
              <a:t>Коэффициент </a:t>
            </a:r>
            <a:r>
              <a:rPr lang="ru-RU" b="1" dirty="0">
                <a:solidFill>
                  <a:schemeClr val="tx1"/>
                </a:solidFill>
              </a:rPr>
              <a:t>корреляции </a:t>
            </a:r>
            <a:r>
              <a:rPr lang="ru-RU" dirty="0">
                <a:solidFill>
                  <a:schemeClr val="tx1"/>
                </a:solidFill>
              </a:rPr>
              <a:t>- это статистический показатель зависимости двух случайных величин. Коэффициент корреляции может принимать значения от -1 до +1. При этом, значение -1 будет говорить об отсутствии корреляции между величинами, 0 - о нулевой корреляции, а +1 - о полной корреляции величин. Т.е., </a:t>
            </a:r>
            <a:r>
              <a:rPr lang="ru-RU" dirty="0" smtClean="0">
                <a:solidFill>
                  <a:schemeClr val="tx1"/>
                </a:solidFill>
              </a:rPr>
              <a:t>чем </a:t>
            </a:r>
            <a:r>
              <a:rPr lang="ru-RU" dirty="0">
                <a:solidFill>
                  <a:schemeClr val="tx1"/>
                </a:solidFill>
              </a:rPr>
              <a:t>ближе значение коэффициента корреляции к +1, тем сильнее связь </a:t>
            </a:r>
            <a:r>
              <a:rPr lang="ru-RU" dirty="0" smtClean="0">
                <a:solidFill>
                  <a:schemeClr val="tx1"/>
                </a:solidFill>
              </a:rPr>
              <a:t>между </a:t>
            </a:r>
            <a:r>
              <a:rPr lang="ru-RU" dirty="0">
                <a:solidFill>
                  <a:schemeClr val="tx1"/>
                </a:solidFill>
              </a:rPr>
              <a:t>двумя </a:t>
            </a:r>
            <a:r>
              <a:rPr lang="ru-RU" dirty="0" smtClean="0">
                <a:solidFill>
                  <a:schemeClr val="tx1"/>
                </a:solidFill>
              </a:rPr>
              <a:t>величинами.</a:t>
            </a:r>
          </a:p>
          <a:p>
            <a:endParaRPr lang="ru-RU" dirty="0"/>
          </a:p>
        </p:txBody>
      </p:sp>
      <p:sp>
        <p:nvSpPr>
          <p:cNvPr id="4" name="Текст 3"/>
          <p:cNvSpPr>
            <a:spLocks noGrp="1"/>
          </p:cNvSpPr>
          <p:nvPr>
            <p:ph type="body" sz="half" idx="2"/>
          </p:nvPr>
        </p:nvSpPr>
        <p:spPr>
          <a:xfrm>
            <a:off x="539552" y="2780928"/>
            <a:ext cx="3388660" cy="2139518"/>
          </a:xfrm>
        </p:spPr>
        <p:txBody>
          <a:bodyPr/>
          <a:lstStyle/>
          <a:p>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307" y="2508126"/>
            <a:ext cx="4295265" cy="286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473" y="731520"/>
            <a:ext cx="3965783" cy="1545352"/>
          </a:xfrm>
          <a:prstGeom prst="rect">
            <a:avLst/>
          </a:prstGeom>
        </p:spPr>
      </p:pic>
    </p:spTree>
    <p:extLst>
      <p:ext uri="{BB962C8B-B14F-4D97-AF65-F5344CB8AC3E}">
        <p14:creationId xmlns:p14="http://schemas.microsoft.com/office/powerpoint/2010/main" val="207549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1"/>
            <a:ext cx="3636085" cy="792088"/>
          </a:xfrm>
        </p:spPr>
        <p:txBody>
          <a:bodyPr/>
          <a:lstStyle/>
          <a:p>
            <a:r>
              <a:rPr lang="ru-RU" sz="2000" i="1" dirty="0">
                <a:solidFill>
                  <a:schemeClr val="tx1"/>
                </a:solidFill>
              </a:rPr>
              <a:t>Плоские прямоугольные координаты</a:t>
            </a:r>
            <a:r>
              <a:rPr lang="ru-RU" sz="2000" dirty="0">
                <a:solidFill>
                  <a:schemeClr val="tx1"/>
                </a:solidFill>
              </a:rPr>
              <a:t> </a:t>
            </a:r>
          </a:p>
        </p:txBody>
      </p:sp>
      <p:sp>
        <p:nvSpPr>
          <p:cNvPr id="4" name="Текст 3"/>
          <p:cNvSpPr>
            <a:spLocks noGrp="1"/>
          </p:cNvSpPr>
          <p:nvPr>
            <p:ph type="body" sz="half" idx="2"/>
          </p:nvPr>
        </p:nvSpPr>
        <p:spPr>
          <a:xfrm>
            <a:off x="323528" y="5013176"/>
            <a:ext cx="8136904" cy="1584176"/>
          </a:xfrm>
        </p:spPr>
        <p:txBody>
          <a:bodyPr>
            <a:noAutofit/>
          </a:bodyPr>
          <a:lstStyle/>
          <a:p>
            <a:pPr algn="just"/>
            <a:r>
              <a:rPr lang="ru-RU" dirty="0">
                <a:solidFill>
                  <a:schemeClr val="tx1"/>
                </a:solidFill>
              </a:rPr>
              <a:t>Плоские прямоугольные координаты представляют собой линейные величины – абсциссы (х) и ординаты (у), измеряемые в километрах и метрах. </a:t>
            </a:r>
          </a:p>
          <a:p>
            <a:pPr algn="just"/>
            <a:r>
              <a:rPr lang="ru-RU" dirty="0">
                <a:solidFill>
                  <a:schemeClr val="tx1"/>
                </a:solidFill>
              </a:rPr>
              <a:t>Абсцисса данной точки (х) представляет собой кратчайшее расстояние до неё от экватора. Например, значение абсциссы точки 6571346 м означает, что точка располагается в 6571 км 346 м от экватора. </a:t>
            </a:r>
          </a:p>
          <a:p>
            <a:pPr algn="just"/>
            <a:r>
              <a:rPr lang="ru-RU" dirty="0">
                <a:solidFill>
                  <a:schemeClr val="tx1"/>
                </a:solidFill>
              </a:rPr>
              <a:t>Ордината данной точки – кратчайшее расстояние до данной точки от осевого меридиана, увеличенное на 500 км.</a:t>
            </a:r>
          </a:p>
        </p:txBody>
      </p:sp>
      <p:pic>
        <p:nvPicPr>
          <p:cNvPr id="5" name="Объект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426570"/>
            <a:ext cx="6624735" cy="3514598"/>
          </a:xfrm>
          <a:prstGeom prst="rect">
            <a:avLst/>
          </a:prstGeom>
        </p:spPr>
      </p:pic>
    </p:spTree>
    <p:extLst>
      <p:ext uri="{BB962C8B-B14F-4D97-AF65-F5344CB8AC3E}">
        <p14:creationId xmlns:p14="http://schemas.microsoft.com/office/powerpoint/2010/main" val="202501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3636085" cy="2016224"/>
          </a:xfrm>
        </p:spPr>
        <p:txBody>
          <a:bodyPr/>
          <a:lstStyle/>
          <a:p>
            <a:r>
              <a:rPr lang="ru-RU" sz="2400" dirty="0">
                <a:solidFill>
                  <a:schemeClr val="tx1"/>
                </a:solidFill>
              </a:rPr>
              <a:t>Математическое моделирование при картографическом методе исследования</a:t>
            </a:r>
          </a:p>
        </p:txBody>
      </p:sp>
      <p:sp>
        <p:nvSpPr>
          <p:cNvPr id="3" name="Объект 2"/>
          <p:cNvSpPr>
            <a:spLocks noGrp="1"/>
          </p:cNvSpPr>
          <p:nvPr>
            <p:ph idx="1"/>
          </p:nvPr>
        </p:nvSpPr>
        <p:spPr/>
        <p:txBody>
          <a:bodyPr/>
          <a:lstStyle/>
          <a:p>
            <a:endParaRPr lang="ru-RU"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88640"/>
            <a:ext cx="4509203" cy="605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924945"/>
            <a:ext cx="4142143" cy="159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348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8910" y="548680"/>
            <a:ext cx="3636085" cy="2232248"/>
          </a:xfrm>
        </p:spPr>
        <p:txBody>
          <a:bodyPr/>
          <a:lstStyle/>
          <a:p>
            <a:r>
              <a:rPr lang="ru-RU" sz="2400" dirty="0">
                <a:solidFill>
                  <a:schemeClr val="tx1"/>
                </a:solidFill>
              </a:rPr>
              <a:t>Использование приемов теории информации и совместный анализ карт разной тематики</a:t>
            </a:r>
          </a:p>
        </p:txBody>
      </p:sp>
      <p:sp>
        <p:nvSpPr>
          <p:cNvPr id="3" name="Объект 2"/>
          <p:cNvSpPr>
            <a:spLocks noGrp="1"/>
          </p:cNvSpPr>
          <p:nvPr>
            <p:ph idx="1"/>
          </p:nvPr>
        </p:nvSpPr>
        <p:spPr/>
        <p:txBody>
          <a:bodyPr/>
          <a:lstStyle/>
          <a:p>
            <a:endParaRPr lang="ru-RU"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16709"/>
            <a:ext cx="4860030" cy="550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852936"/>
            <a:ext cx="379689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737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9"/>
            <a:ext cx="3636085" cy="864096"/>
          </a:xfrm>
        </p:spPr>
        <p:txBody>
          <a:bodyPr/>
          <a:lstStyle/>
          <a:p>
            <a:r>
              <a:rPr lang="ru-RU" sz="2400" dirty="0">
                <a:solidFill>
                  <a:schemeClr val="tx1"/>
                </a:solidFill>
              </a:rPr>
              <a:t>Картографическое прогнозирование</a:t>
            </a: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4225" y="1505479"/>
            <a:ext cx="4016375" cy="3346979"/>
          </a:xfrm>
        </p:spPr>
      </p:pic>
      <p:sp>
        <p:nvSpPr>
          <p:cNvPr id="4" name="Текст 3"/>
          <p:cNvSpPr>
            <a:spLocks noGrp="1"/>
          </p:cNvSpPr>
          <p:nvPr>
            <p:ph type="body" sz="half" idx="2"/>
          </p:nvPr>
        </p:nvSpPr>
        <p:spPr>
          <a:xfrm>
            <a:off x="570952" y="1700808"/>
            <a:ext cx="3713015" cy="4392488"/>
          </a:xfrm>
        </p:spPr>
        <p:txBody>
          <a:bodyPr>
            <a:noAutofit/>
          </a:bodyPr>
          <a:lstStyle/>
          <a:p>
            <a:pPr algn="just"/>
            <a:r>
              <a:rPr lang="ru-RU" sz="1200" dirty="0">
                <a:solidFill>
                  <a:schemeClr val="tx1"/>
                </a:solidFill>
              </a:rPr>
              <a:t>Сравнение карт разной тематики и разновременных позволяет перейти к прогнозам на основе выявленных взаимосвязей и тенденций развития явлений. В истории картографии известны замечательные случаи, когда картографические прогнозы приводили к открытиям новых земель. Так, </a:t>
            </a:r>
            <a:r>
              <a:rPr lang="ru-RU" sz="1200" dirty="0" smtClean="0">
                <a:solidFill>
                  <a:schemeClr val="tx1"/>
                </a:solidFill>
              </a:rPr>
              <a:t>в </a:t>
            </a:r>
            <a:r>
              <a:rPr lang="ru-RU" sz="1200" dirty="0">
                <a:solidFill>
                  <a:schemeClr val="tx1"/>
                </a:solidFill>
              </a:rPr>
              <a:t>1924 г. полярный исследователь и океанограф В.Ю. Визе также на основе картографического анализа предсказал существование острова, который через шесть лет был нанесен на карту экспедицией на ледоколе "Седов" и назван именем Визе. </a:t>
            </a:r>
          </a:p>
          <a:p>
            <a:pPr algn="just"/>
            <a:r>
              <a:rPr lang="ru-RU" sz="1200" dirty="0" smtClean="0">
                <a:solidFill>
                  <a:schemeClr val="tx1"/>
                </a:solidFill>
              </a:rPr>
              <a:t>Картографическое прогнозирование основывается на экстраполяции и интерполяции выявленных с помощью карт закономерностей. Различают виды прогноза по картам:</a:t>
            </a:r>
          </a:p>
          <a:p>
            <a:pPr algn="just"/>
            <a:r>
              <a:rPr lang="ru-RU" sz="1200" dirty="0" smtClean="0">
                <a:solidFill>
                  <a:schemeClr val="tx1"/>
                </a:solidFill>
              </a:rPr>
              <a:t>- во времени;</a:t>
            </a:r>
          </a:p>
          <a:p>
            <a:pPr algn="just"/>
            <a:r>
              <a:rPr lang="ru-RU" sz="1200" dirty="0" smtClean="0">
                <a:solidFill>
                  <a:schemeClr val="tx1"/>
                </a:solidFill>
              </a:rPr>
              <a:t>- в пространстве (по горизонтали);</a:t>
            </a:r>
          </a:p>
          <a:p>
            <a:pPr algn="just"/>
            <a:r>
              <a:rPr lang="ru-RU" sz="1200" dirty="0" smtClean="0">
                <a:solidFill>
                  <a:schemeClr val="tx1"/>
                </a:solidFill>
              </a:rPr>
              <a:t>- в пространстве (по вертикали);</a:t>
            </a:r>
          </a:p>
          <a:p>
            <a:pPr algn="just"/>
            <a:r>
              <a:rPr lang="ru-RU" sz="1200" dirty="0" smtClean="0">
                <a:solidFill>
                  <a:schemeClr val="tx1"/>
                </a:solidFill>
              </a:rPr>
              <a:t>- пространственно-временной прогноз.</a:t>
            </a:r>
            <a:endParaRPr lang="ru-RU" sz="1200" dirty="0">
              <a:solidFill>
                <a:schemeClr val="tx1"/>
              </a:solidFill>
            </a:endParaRPr>
          </a:p>
        </p:txBody>
      </p:sp>
    </p:spTree>
    <p:extLst>
      <p:ext uri="{BB962C8B-B14F-4D97-AF65-F5344CB8AC3E}">
        <p14:creationId xmlns:p14="http://schemas.microsoft.com/office/powerpoint/2010/main" val="16172603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60648"/>
            <a:ext cx="7233248" cy="5259667"/>
          </a:xfrm>
          <a:prstGeom prst="rect">
            <a:avLst/>
          </a:prstGeom>
        </p:spPr>
      </p:pic>
      <p:sp>
        <p:nvSpPr>
          <p:cNvPr id="4" name="Прямоугольник 3"/>
          <p:cNvSpPr/>
          <p:nvPr/>
        </p:nvSpPr>
        <p:spPr>
          <a:xfrm>
            <a:off x="489394" y="5877272"/>
            <a:ext cx="8259070" cy="646331"/>
          </a:xfrm>
          <a:prstGeom prst="rect">
            <a:avLst/>
          </a:prstGeom>
        </p:spPr>
        <p:txBody>
          <a:bodyPr wrap="square">
            <a:spAutoFit/>
          </a:bodyPr>
          <a:lstStyle/>
          <a:p>
            <a:r>
              <a:rPr lang="ru-RU" dirty="0" smtClean="0"/>
              <a:t>Прогноз </a:t>
            </a:r>
            <a:r>
              <a:rPr lang="ru-RU" dirty="0"/>
              <a:t>в пространстве </a:t>
            </a:r>
            <a:r>
              <a:rPr lang="ru-RU" dirty="0" smtClean="0"/>
              <a:t>по горизонтали основывается на переносе закономерностей с одного участка на другой</a:t>
            </a:r>
            <a:endParaRPr lang="ru-RU" dirty="0"/>
          </a:p>
        </p:txBody>
      </p:sp>
    </p:spTree>
    <p:extLst>
      <p:ext uri="{BB962C8B-B14F-4D97-AF65-F5344CB8AC3E}">
        <p14:creationId xmlns:p14="http://schemas.microsoft.com/office/powerpoint/2010/main" val="14634132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25888"/>
            <a:ext cx="7326560" cy="5493204"/>
          </a:xfrm>
          <a:prstGeom prst="rect">
            <a:avLst/>
          </a:prstGeom>
        </p:spPr>
      </p:pic>
      <p:sp>
        <p:nvSpPr>
          <p:cNvPr id="3" name="Прямоугольник 2"/>
          <p:cNvSpPr/>
          <p:nvPr/>
        </p:nvSpPr>
        <p:spPr>
          <a:xfrm>
            <a:off x="755576" y="5831631"/>
            <a:ext cx="7776864" cy="646331"/>
          </a:xfrm>
          <a:prstGeom prst="rect">
            <a:avLst/>
          </a:prstGeom>
        </p:spPr>
        <p:txBody>
          <a:bodyPr wrap="square">
            <a:spAutoFit/>
          </a:bodyPr>
          <a:lstStyle/>
          <a:p>
            <a:r>
              <a:rPr lang="ru-RU" dirty="0" smtClean="0"/>
              <a:t>Прогноз во времени выполняется для динамичных явлений и выполняется на основе закономерностей их развития</a:t>
            </a:r>
            <a:endParaRPr lang="ru-RU" dirty="0"/>
          </a:p>
        </p:txBody>
      </p:sp>
    </p:spTree>
    <p:extLst>
      <p:ext uri="{BB962C8B-B14F-4D97-AF65-F5344CB8AC3E}">
        <p14:creationId xmlns:p14="http://schemas.microsoft.com/office/powerpoint/2010/main" val="29843288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36" y="332656"/>
            <a:ext cx="7207334" cy="5460847"/>
          </a:xfrm>
          <a:prstGeom prst="rect">
            <a:avLst/>
          </a:prstGeom>
        </p:spPr>
      </p:pic>
      <p:sp>
        <p:nvSpPr>
          <p:cNvPr id="3" name="Прямоугольник 2"/>
          <p:cNvSpPr/>
          <p:nvPr/>
        </p:nvSpPr>
        <p:spPr>
          <a:xfrm>
            <a:off x="755576" y="6021288"/>
            <a:ext cx="8136904" cy="369332"/>
          </a:xfrm>
          <a:prstGeom prst="rect">
            <a:avLst/>
          </a:prstGeom>
        </p:spPr>
        <p:txBody>
          <a:bodyPr wrap="square">
            <a:spAutoFit/>
          </a:bodyPr>
          <a:lstStyle/>
          <a:p>
            <a:r>
              <a:rPr lang="ru-RU" dirty="0" smtClean="0"/>
              <a:t>Прогноз в </a:t>
            </a:r>
            <a:r>
              <a:rPr lang="ru-RU" dirty="0"/>
              <a:t>пространстве </a:t>
            </a:r>
            <a:r>
              <a:rPr lang="ru-RU" dirty="0" smtClean="0"/>
              <a:t>по вертикали выполняется на основе разрезов</a:t>
            </a:r>
            <a:endParaRPr lang="ru-RU" dirty="0"/>
          </a:p>
        </p:txBody>
      </p:sp>
    </p:spTree>
    <p:extLst>
      <p:ext uri="{BB962C8B-B14F-4D97-AF65-F5344CB8AC3E}">
        <p14:creationId xmlns:p14="http://schemas.microsoft.com/office/powerpoint/2010/main" val="19042257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5949280"/>
            <a:ext cx="7992888" cy="646331"/>
          </a:xfrm>
          <a:prstGeom prst="rect">
            <a:avLst/>
          </a:prstGeom>
        </p:spPr>
        <p:txBody>
          <a:bodyPr wrap="square">
            <a:spAutoFit/>
          </a:bodyPr>
          <a:lstStyle/>
          <a:p>
            <a:r>
              <a:rPr lang="ru-RU" dirty="0" smtClean="0"/>
              <a:t>Пространственно-временной прогноз предполагает выстраивание сюжета будущих событий, привязанного к карте</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621" y="908720"/>
            <a:ext cx="6025691" cy="4720124"/>
          </a:xfrm>
          <a:prstGeom prst="rect">
            <a:avLst/>
          </a:prstGeom>
        </p:spPr>
      </p:pic>
    </p:spTree>
    <p:extLst>
      <p:ext uri="{BB962C8B-B14F-4D97-AF65-F5344CB8AC3E}">
        <p14:creationId xmlns:p14="http://schemas.microsoft.com/office/powerpoint/2010/main" val="186938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9"/>
            <a:ext cx="3636085" cy="720080"/>
          </a:xfrm>
        </p:spPr>
        <p:txBody>
          <a:bodyPr/>
          <a:lstStyle/>
          <a:p>
            <a:r>
              <a:rPr lang="ru-RU" dirty="0" smtClean="0">
                <a:solidFill>
                  <a:schemeClr val="tx1"/>
                </a:solidFill>
              </a:rPr>
              <a:t>Масштаб</a:t>
            </a:r>
            <a:endParaRPr lang="ru-RU" dirty="0">
              <a:solidFill>
                <a:schemeClr val="tx1"/>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047140814"/>
              </p:ext>
            </p:extLst>
          </p:nvPr>
        </p:nvGraphicFramePr>
        <p:xfrm>
          <a:off x="4821865" y="2636912"/>
          <a:ext cx="4016375" cy="1909919"/>
        </p:xfrm>
        <a:graphic>
          <a:graphicData uri="http://schemas.openxmlformats.org/drawingml/2006/table">
            <a:tbl>
              <a:tblPr firstRow="1" firstCol="1" bandRow="1">
                <a:tableStyleId>{5C22544A-7EE6-4342-B048-85BDC9FD1C3A}</a:tableStyleId>
              </a:tblPr>
              <a:tblGrid>
                <a:gridCol w="1111105"/>
                <a:gridCol w="2905270"/>
              </a:tblGrid>
              <a:tr h="173629">
                <a:tc>
                  <a:txBody>
                    <a:bodyPr/>
                    <a:lstStyle/>
                    <a:p>
                      <a:pPr indent="0" algn="just">
                        <a:spcAft>
                          <a:spcPts val="0"/>
                        </a:spcAft>
                      </a:pPr>
                      <a:r>
                        <a:rPr lang="ru-RU" sz="1100" dirty="0">
                          <a:effectLst/>
                        </a:rPr>
                        <a:t>1:10 000</a:t>
                      </a:r>
                      <a:endParaRPr lang="ru-RU" sz="1000" dirty="0">
                        <a:effectLst/>
                        <a:latin typeface="Calibri"/>
                        <a:ea typeface="Calibri"/>
                        <a:cs typeface="Times New Roman"/>
                      </a:endParaRPr>
                    </a:p>
                  </a:txBody>
                  <a:tcPr marL="65111" marR="65111" marT="0" marB="0"/>
                </a:tc>
                <a:tc>
                  <a:txBody>
                    <a:bodyPr/>
                    <a:lstStyle/>
                    <a:p>
                      <a:pPr indent="0" algn="just">
                        <a:spcAft>
                          <a:spcPts val="0"/>
                        </a:spcAft>
                      </a:pPr>
                      <a:r>
                        <a:rPr lang="ru-RU" sz="1100" dirty="0">
                          <a:effectLst/>
                        </a:rPr>
                        <a:t>десятитысячный масштаб</a:t>
                      </a:r>
                      <a:endParaRPr lang="ru-RU" sz="1000" dirty="0">
                        <a:effectLst/>
                        <a:latin typeface="Calibri"/>
                        <a:ea typeface="Calibri"/>
                        <a:cs typeface="Times New Roman"/>
                      </a:endParaRPr>
                    </a:p>
                  </a:txBody>
                  <a:tcPr marL="65111" marR="65111" marT="0" marB="0"/>
                </a:tc>
              </a:tr>
              <a:tr h="173629">
                <a:tc>
                  <a:txBody>
                    <a:bodyPr/>
                    <a:lstStyle/>
                    <a:p>
                      <a:pPr indent="0" algn="just">
                        <a:spcAft>
                          <a:spcPts val="0"/>
                        </a:spcAft>
                      </a:pPr>
                      <a:r>
                        <a:rPr lang="ru-RU" sz="1100">
                          <a:effectLst/>
                        </a:rPr>
                        <a:t>1:25 000</a:t>
                      </a:r>
                      <a:endParaRPr lang="ru-RU" sz="1000">
                        <a:effectLst/>
                        <a:latin typeface="Calibri"/>
                        <a:ea typeface="Calibri"/>
                        <a:cs typeface="Times New Roman"/>
                      </a:endParaRPr>
                    </a:p>
                  </a:txBody>
                  <a:tcPr marL="65111" marR="65111" marT="0" marB="0"/>
                </a:tc>
                <a:tc>
                  <a:txBody>
                    <a:bodyPr/>
                    <a:lstStyle/>
                    <a:p>
                      <a:pPr indent="0" algn="just">
                        <a:spcAft>
                          <a:spcPts val="0"/>
                        </a:spcAft>
                      </a:pPr>
                      <a:r>
                        <a:rPr lang="ru-RU" sz="1100" dirty="0" err="1">
                          <a:effectLst/>
                        </a:rPr>
                        <a:t>двадцатипятитысячный</a:t>
                      </a:r>
                      <a:r>
                        <a:rPr lang="ru-RU" sz="1100" dirty="0">
                          <a:effectLst/>
                        </a:rPr>
                        <a:t> масштаб</a:t>
                      </a:r>
                      <a:endParaRPr lang="ru-RU" sz="1000" dirty="0">
                        <a:effectLst/>
                        <a:latin typeface="Calibri"/>
                        <a:ea typeface="Calibri"/>
                        <a:cs typeface="Times New Roman"/>
                      </a:endParaRPr>
                    </a:p>
                  </a:txBody>
                  <a:tcPr marL="65111" marR="65111" marT="0" marB="0"/>
                </a:tc>
              </a:tr>
              <a:tr h="173629">
                <a:tc>
                  <a:txBody>
                    <a:bodyPr/>
                    <a:lstStyle/>
                    <a:p>
                      <a:pPr indent="0" algn="just">
                        <a:spcAft>
                          <a:spcPts val="0"/>
                        </a:spcAft>
                      </a:pPr>
                      <a:r>
                        <a:rPr lang="ru-RU" sz="1100">
                          <a:effectLst/>
                        </a:rPr>
                        <a:t>1:50 000</a:t>
                      </a:r>
                      <a:endParaRPr lang="ru-RU" sz="1000">
                        <a:effectLst/>
                        <a:latin typeface="Calibri"/>
                        <a:ea typeface="Calibri"/>
                        <a:cs typeface="Times New Roman"/>
                      </a:endParaRPr>
                    </a:p>
                  </a:txBody>
                  <a:tcPr marL="65111" marR="65111" marT="0" marB="0"/>
                </a:tc>
                <a:tc>
                  <a:txBody>
                    <a:bodyPr/>
                    <a:lstStyle/>
                    <a:p>
                      <a:pPr indent="0" algn="just">
                        <a:spcAft>
                          <a:spcPts val="0"/>
                        </a:spcAft>
                      </a:pPr>
                      <a:r>
                        <a:rPr lang="ru-RU" sz="1100" dirty="0">
                          <a:effectLst/>
                        </a:rPr>
                        <a:t>пятидесятитысячный масштаб</a:t>
                      </a:r>
                      <a:endParaRPr lang="ru-RU" sz="1000" dirty="0">
                        <a:effectLst/>
                        <a:latin typeface="Calibri"/>
                        <a:ea typeface="Calibri"/>
                        <a:cs typeface="Times New Roman"/>
                      </a:endParaRPr>
                    </a:p>
                  </a:txBody>
                  <a:tcPr marL="65111" marR="65111" marT="0" marB="0"/>
                </a:tc>
              </a:tr>
              <a:tr h="347258">
                <a:tc>
                  <a:txBody>
                    <a:bodyPr/>
                    <a:lstStyle/>
                    <a:p>
                      <a:pPr indent="0" algn="just">
                        <a:spcAft>
                          <a:spcPts val="0"/>
                        </a:spcAft>
                      </a:pPr>
                      <a:r>
                        <a:rPr lang="ru-RU" sz="1100">
                          <a:effectLst/>
                        </a:rPr>
                        <a:t>1:100 000</a:t>
                      </a:r>
                      <a:endParaRPr lang="ru-RU" sz="1000">
                        <a:effectLst/>
                        <a:latin typeface="Calibri"/>
                        <a:ea typeface="Calibri"/>
                        <a:cs typeface="Times New Roman"/>
                      </a:endParaRPr>
                    </a:p>
                  </a:txBody>
                  <a:tcPr marL="65111" marR="65111" marT="0" marB="0"/>
                </a:tc>
                <a:tc>
                  <a:txBody>
                    <a:bodyPr/>
                    <a:lstStyle/>
                    <a:p>
                      <a:pPr indent="0" algn="just">
                        <a:spcAft>
                          <a:spcPts val="0"/>
                        </a:spcAft>
                      </a:pPr>
                      <a:r>
                        <a:rPr lang="ru-RU" sz="1100" dirty="0">
                          <a:effectLst/>
                        </a:rPr>
                        <a:t>стотысячный масштаб</a:t>
                      </a:r>
                      <a:endParaRPr lang="ru-RU" sz="1000" dirty="0">
                        <a:effectLst/>
                        <a:latin typeface="Calibri"/>
                        <a:ea typeface="Calibri"/>
                        <a:cs typeface="Times New Roman"/>
                      </a:endParaRPr>
                    </a:p>
                  </a:txBody>
                  <a:tcPr marL="65111" marR="65111" marT="0" marB="0"/>
                </a:tc>
              </a:tr>
              <a:tr h="347258">
                <a:tc>
                  <a:txBody>
                    <a:bodyPr/>
                    <a:lstStyle/>
                    <a:p>
                      <a:pPr indent="0" algn="just">
                        <a:spcAft>
                          <a:spcPts val="0"/>
                        </a:spcAft>
                      </a:pPr>
                      <a:r>
                        <a:rPr lang="ru-RU" sz="1100">
                          <a:effectLst/>
                        </a:rPr>
                        <a:t>1:200 000</a:t>
                      </a:r>
                      <a:endParaRPr lang="ru-RU" sz="1000">
                        <a:effectLst/>
                        <a:latin typeface="Calibri"/>
                        <a:ea typeface="Calibri"/>
                        <a:cs typeface="Times New Roman"/>
                      </a:endParaRPr>
                    </a:p>
                  </a:txBody>
                  <a:tcPr marL="65111" marR="65111" marT="0" marB="0"/>
                </a:tc>
                <a:tc>
                  <a:txBody>
                    <a:bodyPr/>
                    <a:lstStyle/>
                    <a:p>
                      <a:pPr indent="0" algn="just">
                        <a:spcAft>
                          <a:spcPts val="0"/>
                        </a:spcAft>
                      </a:pPr>
                      <a:r>
                        <a:rPr lang="ru-RU" sz="1100" dirty="0">
                          <a:effectLst/>
                        </a:rPr>
                        <a:t>двухсоттысячный масштаб</a:t>
                      </a:r>
                      <a:endParaRPr lang="ru-RU" sz="1000" dirty="0">
                        <a:effectLst/>
                        <a:latin typeface="Calibri"/>
                        <a:ea typeface="Calibri"/>
                        <a:cs typeface="Times New Roman"/>
                      </a:endParaRPr>
                    </a:p>
                  </a:txBody>
                  <a:tcPr marL="65111" marR="65111" marT="0" marB="0"/>
                </a:tc>
              </a:tr>
              <a:tr h="347258">
                <a:tc>
                  <a:txBody>
                    <a:bodyPr/>
                    <a:lstStyle/>
                    <a:p>
                      <a:pPr indent="0" algn="just">
                        <a:spcAft>
                          <a:spcPts val="0"/>
                        </a:spcAft>
                      </a:pPr>
                      <a:r>
                        <a:rPr lang="ru-RU" sz="1100">
                          <a:effectLst/>
                        </a:rPr>
                        <a:t>1:500 000</a:t>
                      </a:r>
                      <a:endParaRPr lang="ru-RU" sz="1000">
                        <a:effectLst/>
                        <a:latin typeface="Calibri"/>
                        <a:ea typeface="Calibri"/>
                        <a:cs typeface="Times New Roman"/>
                      </a:endParaRPr>
                    </a:p>
                  </a:txBody>
                  <a:tcPr marL="65111" marR="65111" marT="0" marB="0"/>
                </a:tc>
                <a:tc>
                  <a:txBody>
                    <a:bodyPr/>
                    <a:lstStyle/>
                    <a:p>
                      <a:pPr indent="0" algn="just">
                        <a:spcAft>
                          <a:spcPts val="0"/>
                        </a:spcAft>
                      </a:pPr>
                      <a:r>
                        <a:rPr lang="ru-RU" sz="1100" dirty="0">
                          <a:effectLst/>
                        </a:rPr>
                        <a:t>пятисоттысячный масштаб</a:t>
                      </a:r>
                      <a:endParaRPr lang="ru-RU" sz="1000" dirty="0">
                        <a:effectLst/>
                        <a:latin typeface="Calibri"/>
                        <a:ea typeface="Calibri"/>
                        <a:cs typeface="Times New Roman"/>
                      </a:endParaRPr>
                    </a:p>
                  </a:txBody>
                  <a:tcPr marL="65111" marR="65111" marT="0" marB="0"/>
                </a:tc>
              </a:tr>
              <a:tr h="347258">
                <a:tc>
                  <a:txBody>
                    <a:bodyPr/>
                    <a:lstStyle/>
                    <a:p>
                      <a:pPr indent="0" algn="just">
                        <a:spcAft>
                          <a:spcPts val="0"/>
                        </a:spcAft>
                      </a:pPr>
                      <a:r>
                        <a:rPr lang="ru-RU" sz="1100">
                          <a:effectLst/>
                        </a:rPr>
                        <a:t>1:1 000 000</a:t>
                      </a:r>
                      <a:endParaRPr lang="ru-RU" sz="1000">
                        <a:effectLst/>
                        <a:latin typeface="Calibri"/>
                        <a:ea typeface="Calibri"/>
                        <a:cs typeface="Times New Roman"/>
                      </a:endParaRPr>
                    </a:p>
                  </a:txBody>
                  <a:tcPr marL="65111" marR="65111" marT="0" marB="0"/>
                </a:tc>
                <a:tc>
                  <a:txBody>
                    <a:bodyPr/>
                    <a:lstStyle/>
                    <a:p>
                      <a:pPr indent="0" algn="just">
                        <a:spcAft>
                          <a:spcPts val="0"/>
                        </a:spcAft>
                      </a:pPr>
                      <a:r>
                        <a:rPr lang="ru-RU" sz="1100" dirty="0">
                          <a:effectLst/>
                        </a:rPr>
                        <a:t>миллионный масштаб</a:t>
                      </a:r>
                      <a:endParaRPr lang="ru-RU" sz="1000" dirty="0">
                        <a:effectLst/>
                        <a:latin typeface="Calibri"/>
                        <a:ea typeface="Calibri"/>
                        <a:cs typeface="Times New Roman"/>
                      </a:endParaRPr>
                    </a:p>
                  </a:txBody>
                  <a:tcPr marL="65111" marR="65111" marT="0" marB="0"/>
                </a:tc>
              </a:tr>
            </a:tbl>
          </a:graphicData>
        </a:graphic>
      </p:graphicFrame>
      <p:sp>
        <p:nvSpPr>
          <p:cNvPr id="4" name="Текст 3"/>
          <p:cNvSpPr>
            <a:spLocks noGrp="1"/>
          </p:cNvSpPr>
          <p:nvPr>
            <p:ph type="body" sz="half" idx="2"/>
          </p:nvPr>
        </p:nvSpPr>
        <p:spPr>
          <a:xfrm>
            <a:off x="323528" y="1556792"/>
            <a:ext cx="4140897" cy="4824536"/>
          </a:xfrm>
        </p:spPr>
        <p:txBody>
          <a:bodyPr>
            <a:normAutofit lnSpcReduction="10000"/>
          </a:bodyPr>
          <a:lstStyle/>
          <a:p>
            <a:pPr algn="just"/>
            <a:r>
              <a:rPr lang="ru-RU" b="1" dirty="0">
                <a:solidFill>
                  <a:schemeClr val="tx1"/>
                </a:solidFill>
              </a:rPr>
              <a:t>Масштаб</a:t>
            </a:r>
            <a:r>
              <a:rPr lang="ru-RU" dirty="0">
                <a:solidFill>
                  <a:schemeClr val="tx1"/>
                </a:solidFill>
              </a:rPr>
              <a:t> – это степень уменьшения объектов на карте относительно их размеров на местности (фактически – относительно размеров проекций на поверхность эллипсоида). Масштаб бывает представлен на картах в 3 формах:</a:t>
            </a:r>
          </a:p>
          <a:p>
            <a:pPr algn="just"/>
            <a:r>
              <a:rPr lang="ru-RU" dirty="0">
                <a:solidFill>
                  <a:schemeClr val="tx1"/>
                </a:solidFill>
              </a:rPr>
              <a:t>- численный, показывающий соотношение линейных размеров на карте и на местности, например 1:50 000;</a:t>
            </a:r>
          </a:p>
          <a:p>
            <a:pPr algn="just"/>
            <a:r>
              <a:rPr lang="ru-RU" dirty="0">
                <a:solidFill>
                  <a:schemeClr val="tx1"/>
                </a:solidFill>
              </a:rPr>
              <a:t>- именованный, например: «в 1 см 50 км», или «один сантиметр на карте соответствует 50 километрам на местности»;</a:t>
            </a:r>
          </a:p>
          <a:p>
            <a:pPr algn="just"/>
            <a:r>
              <a:rPr lang="ru-RU" dirty="0">
                <a:solidFill>
                  <a:schemeClr val="tx1"/>
                </a:solidFill>
              </a:rPr>
              <a:t>- линейный, изображаемый на полях карты в виде линейки с подписанными значениями соответствующих расстояний на местности.</a:t>
            </a:r>
          </a:p>
          <a:p>
            <a:r>
              <a:rPr lang="ru-RU" dirty="0"/>
              <a:t> </a:t>
            </a:r>
          </a:p>
          <a:p>
            <a:r>
              <a:rPr lang="ru-RU" dirty="0"/>
              <a:t> </a:t>
            </a:r>
          </a:p>
          <a:p>
            <a:endParaRPr lang="ru-RU" dirty="0" smtClean="0"/>
          </a:p>
          <a:p>
            <a:r>
              <a:rPr lang="ru-RU" dirty="0" smtClean="0">
                <a:solidFill>
                  <a:schemeClr val="tx1"/>
                </a:solidFill>
              </a:rPr>
              <a:t>Линейный </a:t>
            </a:r>
            <a:r>
              <a:rPr lang="ru-RU" dirty="0">
                <a:solidFill>
                  <a:schemeClr val="tx1"/>
                </a:solidFill>
              </a:rPr>
              <a:t>масштаб</a:t>
            </a:r>
          </a:p>
          <a:p>
            <a:r>
              <a:rPr lang="ru-RU" dirty="0"/>
              <a:t> </a:t>
            </a:r>
          </a:p>
          <a:p>
            <a:endParaRPr lang="ru-RU" dirty="0"/>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395536" y="5085184"/>
            <a:ext cx="4009390" cy="294640"/>
          </a:xfrm>
          <a:prstGeom prst="rect">
            <a:avLst/>
          </a:prstGeom>
        </p:spPr>
      </p:pic>
      <p:sp>
        <p:nvSpPr>
          <p:cNvPr id="7" name="Rectangle 1"/>
          <p:cNvSpPr>
            <a:spLocks noChangeArrowheads="1"/>
          </p:cNvSpPr>
          <p:nvPr/>
        </p:nvSpPr>
        <p:spPr bwMode="auto">
          <a:xfrm>
            <a:off x="4572000" y="1524363"/>
            <a:ext cx="424847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Times New Roman" pitchFamily="18" charset="0"/>
                <a:ea typeface="Calibri" pitchFamily="34" charset="0"/>
                <a:cs typeface="Times New Roman" pitchFamily="18" charset="0"/>
              </a:rPr>
              <a:t>В России для топографических и обзорно-топографических карт установлен стандартный масштабный ряд, основанный на метрической системе:</a:t>
            </a:r>
            <a:endParaRPr kumimoji="0" lang="ru-RU" sz="14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1594759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58493"/>
          </a:xfrm>
        </p:spPr>
        <p:txBody>
          <a:bodyPr/>
          <a:lstStyle/>
          <a:p>
            <a:r>
              <a:rPr lang="ru-RU" sz="2400" dirty="0" smtClean="0">
                <a:solidFill>
                  <a:schemeClr val="tx1"/>
                </a:solidFill>
              </a:rPr>
              <a:t>Понятие о картографической проекции</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4225" y="768987"/>
            <a:ext cx="4016375" cy="5286689"/>
          </a:xfrm>
        </p:spPr>
      </p:pic>
      <p:sp>
        <p:nvSpPr>
          <p:cNvPr id="4" name="Текст 3"/>
          <p:cNvSpPr>
            <a:spLocks noGrp="1"/>
          </p:cNvSpPr>
          <p:nvPr>
            <p:ph type="body" sz="half" idx="2"/>
          </p:nvPr>
        </p:nvSpPr>
        <p:spPr>
          <a:xfrm>
            <a:off x="611560" y="1988840"/>
            <a:ext cx="3600400" cy="4176464"/>
          </a:xfrm>
        </p:spPr>
        <p:txBody>
          <a:bodyPr/>
          <a:lstStyle/>
          <a:p>
            <a:pPr algn="just"/>
            <a:r>
              <a:rPr lang="ru-RU" b="1" dirty="0" smtClean="0">
                <a:solidFill>
                  <a:schemeClr val="tx1"/>
                </a:solidFill>
              </a:rPr>
              <a:t>Картографическая проекция</a:t>
            </a:r>
            <a:r>
              <a:rPr lang="ru-RU" dirty="0">
                <a:solidFill>
                  <a:schemeClr val="tx1"/>
                </a:solidFill>
              </a:rPr>
              <a:t> — математически определенный способ отображения поверхности </a:t>
            </a:r>
            <a:r>
              <a:rPr lang="ru-RU" dirty="0" smtClean="0">
                <a:solidFill>
                  <a:schemeClr val="tx1"/>
                </a:solidFill>
              </a:rPr>
              <a:t>Земли</a:t>
            </a:r>
            <a:r>
              <a:rPr lang="ru-RU" dirty="0">
                <a:solidFill>
                  <a:schemeClr val="tx1"/>
                </a:solidFill>
              </a:rPr>
              <a:t> (либо другого небесного тела, или в общем смысле, любой искривлённой поверхности) на плоскость</a:t>
            </a:r>
            <a:r>
              <a:rPr lang="ru-RU" dirty="0" smtClean="0">
                <a:solidFill>
                  <a:schemeClr val="tx1"/>
                </a:solidFill>
              </a:rPr>
              <a:t>.</a:t>
            </a:r>
          </a:p>
          <a:p>
            <a:pPr algn="just"/>
            <a:r>
              <a:rPr lang="ru-RU" dirty="0" smtClean="0">
                <a:solidFill>
                  <a:schemeClr val="tx1"/>
                </a:solidFill>
              </a:rPr>
              <a:t>Необходимость </a:t>
            </a:r>
            <a:r>
              <a:rPr lang="ru-RU" dirty="0">
                <a:solidFill>
                  <a:schemeClr val="tx1"/>
                </a:solidFill>
              </a:rPr>
              <a:t>проекций связана с тем, что фигуру небесного тела (для Земли — геоид, для простоты обычно считаемый эллипсоидом вращения), не развертываемую в плоскость, заменяют на другую фигуру, развёртываемую на плоскость. При этом с эллипсоида на другую фигуру переносят сетку параллелей и меридианов. Вид этой сетки бывает разный в зависимости от того, какой фигурой заменяется эллипсоид.</a:t>
            </a:r>
          </a:p>
        </p:txBody>
      </p:sp>
    </p:spTree>
    <p:extLst>
      <p:ext uri="{BB962C8B-B14F-4D97-AF65-F5344CB8AC3E}">
        <p14:creationId xmlns:p14="http://schemas.microsoft.com/office/powerpoint/2010/main" val="292449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798849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5"/>
            <a:ext cx="3636085" cy="936104"/>
          </a:xfrm>
        </p:spPr>
        <p:txBody>
          <a:bodyPr/>
          <a:lstStyle/>
          <a:p>
            <a:r>
              <a:rPr lang="ru-RU" sz="2400" dirty="0" smtClean="0">
                <a:solidFill>
                  <a:schemeClr val="tx1"/>
                </a:solidFill>
              </a:rPr>
              <a:t>Искажения в проекциях</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476672"/>
            <a:ext cx="3800475" cy="1866900"/>
          </a:xfrm>
        </p:spPr>
      </p:pic>
      <p:sp>
        <p:nvSpPr>
          <p:cNvPr id="4" name="Текст 3"/>
          <p:cNvSpPr>
            <a:spLocks noGrp="1"/>
          </p:cNvSpPr>
          <p:nvPr>
            <p:ph type="body" sz="half" idx="2"/>
          </p:nvPr>
        </p:nvSpPr>
        <p:spPr>
          <a:xfrm>
            <a:off x="467544" y="2492896"/>
            <a:ext cx="8208912" cy="3960440"/>
          </a:xfrm>
        </p:spPr>
        <p:txBody>
          <a:bodyPr>
            <a:normAutofit fontScale="92500" lnSpcReduction="20000"/>
          </a:bodyPr>
          <a:lstStyle/>
          <a:p>
            <a:pPr algn="just"/>
            <a:r>
              <a:rPr lang="ru-RU" dirty="0">
                <a:solidFill>
                  <a:schemeClr val="tx1"/>
                </a:solidFill>
              </a:rPr>
              <a:t>В любой проекции существуют </a:t>
            </a:r>
            <a:r>
              <a:rPr lang="ru-RU" b="1" dirty="0">
                <a:solidFill>
                  <a:schemeClr val="tx1"/>
                </a:solidFill>
              </a:rPr>
              <a:t>искажения</a:t>
            </a:r>
            <a:r>
              <a:rPr lang="ru-RU" dirty="0">
                <a:solidFill>
                  <a:schemeClr val="tx1"/>
                </a:solidFill>
              </a:rPr>
              <a:t>, они </a:t>
            </a:r>
            <a:r>
              <a:rPr lang="ru-RU" dirty="0" smtClean="0">
                <a:solidFill>
                  <a:schemeClr val="tx1"/>
                </a:solidFill>
              </a:rPr>
              <a:t>бывают:</a:t>
            </a:r>
            <a:endParaRPr lang="ru-RU" dirty="0">
              <a:solidFill>
                <a:schemeClr val="tx1"/>
              </a:solidFill>
            </a:endParaRPr>
          </a:p>
          <a:p>
            <a:pPr algn="just"/>
            <a:r>
              <a:rPr lang="ru-RU" dirty="0">
                <a:solidFill>
                  <a:schemeClr val="tx1"/>
                </a:solidFill>
              </a:rPr>
              <a:t>искажения длин</a:t>
            </a:r>
          </a:p>
          <a:p>
            <a:pPr algn="just"/>
            <a:r>
              <a:rPr lang="ru-RU" dirty="0">
                <a:solidFill>
                  <a:schemeClr val="tx1"/>
                </a:solidFill>
              </a:rPr>
              <a:t>искажения углов</a:t>
            </a:r>
          </a:p>
          <a:p>
            <a:pPr algn="just"/>
            <a:r>
              <a:rPr lang="ru-RU" dirty="0">
                <a:solidFill>
                  <a:schemeClr val="tx1"/>
                </a:solidFill>
              </a:rPr>
              <a:t>искажения площадей</a:t>
            </a:r>
          </a:p>
          <a:p>
            <a:pPr algn="just"/>
            <a:r>
              <a:rPr lang="ru-RU" dirty="0">
                <a:solidFill>
                  <a:schemeClr val="tx1"/>
                </a:solidFill>
              </a:rPr>
              <a:t>искажения </a:t>
            </a:r>
            <a:r>
              <a:rPr lang="ru-RU" dirty="0" smtClean="0">
                <a:solidFill>
                  <a:schemeClr val="tx1"/>
                </a:solidFill>
              </a:rPr>
              <a:t>форм.</a:t>
            </a:r>
          </a:p>
          <a:p>
            <a:pPr algn="just"/>
            <a:r>
              <a:rPr lang="ru-RU" dirty="0">
                <a:solidFill>
                  <a:schemeClr val="tx1"/>
                </a:solidFill>
              </a:rPr>
              <a:t>Н</a:t>
            </a:r>
            <a:r>
              <a:rPr lang="ru-RU" dirty="0" smtClean="0">
                <a:solidFill>
                  <a:schemeClr val="tx1"/>
                </a:solidFill>
              </a:rPr>
              <a:t>а </a:t>
            </a:r>
            <a:r>
              <a:rPr lang="ru-RU" dirty="0">
                <a:solidFill>
                  <a:schemeClr val="tx1"/>
                </a:solidFill>
              </a:rPr>
              <a:t>крупномасштабных они практически неощутимы, но на мелкомасштабных они бывают очень велики</a:t>
            </a:r>
            <a:r>
              <a:rPr lang="ru-RU" dirty="0" smtClean="0">
                <a:solidFill>
                  <a:schemeClr val="tx1"/>
                </a:solidFill>
              </a:rPr>
              <a:t>.</a:t>
            </a:r>
          </a:p>
          <a:p>
            <a:pPr algn="just"/>
            <a:r>
              <a:rPr lang="ru-RU" dirty="0">
                <a:solidFill>
                  <a:schemeClr val="tx1"/>
                </a:solidFill>
              </a:rPr>
              <a:t>Это означает, что на карте присутствует 2 вида масштаба:</a:t>
            </a:r>
          </a:p>
          <a:p>
            <a:pPr marL="285750" indent="-285750" algn="just">
              <a:buFontTx/>
              <a:buChar char="-"/>
            </a:pPr>
            <a:r>
              <a:rPr lang="ru-RU" dirty="0" smtClean="0">
                <a:solidFill>
                  <a:schemeClr val="tx1"/>
                </a:solidFill>
              </a:rPr>
              <a:t>главный</a:t>
            </a:r>
            <a:r>
              <a:rPr lang="ru-RU" dirty="0">
                <a:solidFill>
                  <a:schemeClr val="tx1"/>
                </a:solidFill>
              </a:rPr>
              <a:t>, он на карте подписывается, но на самом деле это масштаб исходного эллипсоида, развертыванием которого в </a:t>
            </a:r>
            <a:r>
              <a:rPr lang="ru-RU" dirty="0" smtClean="0">
                <a:solidFill>
                  <a:schemeClr val="tx1"/>
                </a:solidFill>
              </a:rPr>
              <a:t>плоскость получена карта;</a:t>
            </a:r>
          </a:p>
          <a:p>
            <a:pPr marL="285750" indent="-285750" algn="just">
              <a:buFontTx/>
              <a:buChar char="-"/>
            </a:pPr>
            <a:r>
              <a:rPr lang="ru-RU" dirty="0" smtClean="0">
                <a:solidFill>
                  <a:schemeClr val="tx1"/>
                </a:solidFill>
              </a:rPr>
              <a:t>частный </a:t>
            </a:r>
            <a:r>
              <a:rPr lang="ru-RU" dirty="0">
                <a:solidFill>
                  <a:schemeClr val="tx1"/>
                </a:solidFill>
              </a:rPr>
              <a:t>масштаб — их бесконечно много на карте, </a:t>
            </a:r>
            <a:r>
              <a:rPr lang="ru-RU" dirty="0" smtClean="0">
                <a:solidFill>
                  <a:schemeClr val="tx1"/>
                </a:solidFill>
              </a:rPr>
              <a:t>они меняются </a:t>
            </a:r>
            <a:r>
              <a:rPr lang="ru-RU" dirty="0">
                <a:solidFill>
                  <a:schemeClr val="tx1"/>
                </a:solidFill>
              </a:rPr>
              <a:t>от точки к точке и даже в пределах одной точки.</a:t>
            </a:r>
          </a:p>
          <a:p>
            <a:pPr algn="just"/>
            <a:r>
              <a:rPr lang="ru-RU" dirty="0">
                <a:solidFill>
                  <a:schemeClr val="tx1"/>
                </a:solidFill>
              </a:rPr>
              <a:t>Для наглядного изображения частных масштабов вводят э</a:t>
            </a:r>
            <a:r>
              <a:rPr lang="ru-RU" dirty="0" smtClean="0">
                <a:solidFill>
                  <a:schemeClr val="tx1"/>
                </a:solidFill>
              </a:rPr>
              <a:t>ллипс искажений. Это – изображение в проекции окружности бесконечно малого радиуса, построенной в соответствующей точке эллипсоида.</a:t>
            </a:r>
          </a:p>
          <a:p>
            <a:pPr algn="just"/>
            <a:r>
              <a:rPr lang="ru-RU" dirty="0" smtClean="0">
                <a:solidFill>
                  <a:schemeClr val="tx1"/>
                </a:solidFill>
              </a:rPr>
              <a:t>Проекции классифицируются:</a:t>
            </a:r>
          </a:p>
          <a:p>
            <a:pPr marL="285750" indent="-285750" algn="just">
              <a:buFontTx/>
              <a:buChar char="-"/>
            </a:pPr>
            <a:r>
              <a:rPr lang="ru-RU" dirty="0" smtClean="0">
                <a:solidFill>
                  <a:schemeClr val="tx1"/>
                </a:solidFill>
              </a:rPr>
              <a:t>по характеру искажений (равноугольные, равновеликие, произвольные);</a:t>
            </a:r>
          </a:p>
          <a:p>
            <a:pPr marL="285750" indent="-285750" algn="just">
              <a:buFontTx/>
              <a:buChar char="-"/>
            </a:pPr>
            <a:r>
              <a:rPr lang="ru-RU" dirty="0">
                <a:solidFill>
                  <a:schemeClr val="tx1"/>
                </a:solidFill>
              </a:rPr>
              <a:t>п</a:t>
            </a:r>
            <a:r>
              <a:rPr lang="ru-RU" dirty="0" smtClean="0">
                <a:solidFill>
                  <a:schemeClr val="tx1"/>
                </a:solidFill>
              </a:rPr>
              <a:t>о виду нормальной сетки параллелей и меридианов (см. ниже).</a:t>
            </a:r>
            <a:endParaRPr lang="ru-RU" dirty="0">
              <a:solidFill>
                <a:schemeClr val="tx1"/>
              </a:solidFill>
            </a:endParaRPr>
          </a:p>
          <a:p>
            <a:endParaRPr lang="ru-RU" dirty="0"/>
          </a:p>
          <a:p>
            <a:endParaRPr lang="ru-RU" dirty="0"/>
          </a:p>
        </p:txBody>
      </p:sp>
    </p:spTree>
    <p:extLst>
      <p:ext uri="{BB962C8B-B14F-4D97-AF65-F5344CB8AC3E}">
        <p14:creationId xmlns:p14="http://schemas.microsoft.com/office/powerpoint/2010/main" val="7091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9"/>
            <a:ext cx="3636085" cy="1008112"/>
          </a:xfrm>
        </p:spPr>
        <p:txBody>
          <a:bodyPr/>
          <a:lstStyle/>
          <a:p>
            <a:r>
              <a:rPr lang="ru-RU" sz="2400" dirty="0" smtClean="0">
                <a:solidFill>
                  <a:schemeClr val="tx1"/>
                </a:solidFill>
              </a:rPr>
              <a:t>Цилиндрические проекции</a:t>
            </a:r>
            <a:endParaRPr lang="ru-RU" sz="2400" dirty="0">
              <a:solidFill>
                <a:schemeClr val="tx1"/>
              </a:solidFill>
            </a:endParaRPr>
          </a:p>
        </p:txBody>
      </p:sp>
      <p:sp>
        <p:nvSpPr>
          <p:cNvPr id="4" name="Текст 3"/>
          <p:cNvSpPr>
            <a:spLocks noGrp="1"/>
          </p:cNvSpPr>
          <p:nvPr>
            <p:ph type="body" sz="half" idx="2"/>
          </p:nvPr>
        </p:nvSpPr>
        <p:spPr>
          <a:xfrm>
            <a:off x="611560" y="1772816"/>
            <a:ext cx="3816424" cy="4644730"/>
          </a:xfrm>
        </p:spPr>
        <p:txBody>
          <a:bodyPr>
            <a:normAutofit fontScale="92500"/>
          </a:bodyPr>
          <a:lstStyle/>
          <a:p>
            <a:pPr algn="just"/>
            <a:r>
              <a:rPr lang="ru-RU" dirty="0">
                <a:solidFill>
                  <a:schemeClr val="tx1"/>
                </a:solidFill>
              </a:rPr>
              <a:t>В </a:t>
            </a:r>
            <a:r>
              <a:rPr lang="ru-RU" dirty="0" smtClean="0">
                <a:solidFill>
                  <a:schemeClr val="tx1"/>
                </a:solidFill>
              </a:rPr>
              <a:t>прямых (нормальных)</a:t>
            </a:r>
            <a:r>
              <a:rPr lang="ru-RU" dirty="0">
                <a:solidFill>
                  <a:schemeClr val="tx1"/>
                </a:solidFill>
              </a:rPr>
              <a:t> цилиндрических проекциях параллели и меридианы изображаются двумя семействами параллельных прямых линий, перпендикулярных друг другу. Таким образом задается прямоугольная сетка цилиндрических проекций</a:t>
            </a:r>
          </a:p>
          <a:p>
            <a:pPr algn="just"/>
            <a:r>
              <a:rPr lang="ru-RU" dirty="0">
                <a:solidFill>
                  <a:schemeClr val="tx1"/>
                </a:solidFill>
              </a:rPr>
              <a:t>Промежутки между параллелями пропорциональны разностям долгот. Промежутки между меридианами определяются принятым характером изображения или способом проектирования точек земной поверхности на боковую поверхность цилиндра. Из определения проекций следует, что их сетка меридианов и параллелей ортогональна. Цилиндрические проекции можно рассматривать как частный случай конических, когда вершина конуса в бесконечности.</a:t>
            </a:r>
          </a:p>
          <a:p>
            <a:pPr algn="just"/>
            <a:r>
              <a:rPr lang="ru-RU" dirty="0">
                <a:solidFill>
                  <a:schemeClr val="tx1"/>
                </a:solidFill>
              </a:rPr>
              <a:t>По свойствам изображения проекции могут быть равноугольными, равновеликими и произвольными.</a:t>
            </a:r>
            <a:r>
              <a:rPr lang="ru-RU" dirty="0"/>
              <a:t>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48680"/>
            <a:ext cx="3470368" cy="586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427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3"/>
            <a:ext cx="3636085" cy="936104"/>
          </a:xfrm>
        </p:spPr>
        <p:txBody>
          <a:bodyPr/>
          <a:lstStyle/>
          <a:p>
            <a:r>
              <a:rPr lang="ru-RU" sz="2400" dirty="0" smtClean="0">
                <a:solidFill>
                  <a:schemeClr val="tx1"/>
                </a:solidFill>
              </a:rPr>
              <a:t>Конические проекции</a:t>
            </a:r>
            <a:endParaRPr lang="ru-RU" sz="2400" dirty="0">
              <a:solidFill>
                <a:schemeClr val="tx1"/>
              </a:solidFill>
            </a:endParaRPr>
          </a:p>
        </p:txBody>
      </p:sp>
      <p:sp>
        <p:nvSpPr>
          <p:cNvPr id="4" name="Текст 3"/>
          <p:cNvSpPr>
            <a:spLocks noGrp="1"/>
          </p:cNvSpPr>
          <p:nvPr>
            <p:ph type="body" sz="half" idx="2"/>
          </p:nvPr>
        </p:nvSpPr>
        <p:spPr>
          <a:xfrm>
            <a:off x="683568" y="3356992"/>
            <a:ext cx="8280920" cy="3168352"/>
          </a:xfrm>
        </p:spPr>
        <p:txBody>
          <a:bodyPr>
            <a:normAutofit lnSpcReduction="10000"/>
          </a:bodyPr>
          <a:lstStyle/>
          <a:p>
            <a:pPr algn="just"/>
            <a:r>
              <a:rPr lang="ru-RU" dirty="0">
                <a:solidFill>
                  <a:schemeClr val="tx1"/>
                </a:solidFill>
              </a:rPr>
              <a:t>По характеру искажений конические проекции могут быть различными. Наибольшее распространение получили равноугольные и равнопромежуточные проекции. Образование конических проекций можно представить как проектирование земной поверхности на боковую поверхность конуса, определенным образом ориентированного относительно земного шара (эллипсоида).</a:t>
            </a:r>
          </a:p>
          <a:p>
            <a:pPr algn="just"/>
            <a:r>
              <a:rPr lang="ru-RU" dirty="0">
                <a:solidFill>
                  <a:schemeClr val="tx1"/>
                </a:solidFill>
              </a:rPr>
              <a:t>В прямых конических проекциях оси земного шара и конуса совпадают. При этом конус берется или касательный, или секущий.</a:t>
            </a:r>
          </a:p>
          <a:p>
            <a:pPr algn="just"/>
            <a:r>
              <a:rPr lang="ru-RU" dirty="0">
                <a:solidFill>
                  <a:schemeClr val="tx1"/>
                </a:solidFill>
              </a:rPr>
              <a:t>После проектирования боковая поверхность конуса разрезается по одной из образующих и развертывается в плоскость. При проектировании по методу линейной перспективы получаются перспективные конические проекции, обладающие только промежуточными свойствами по характеру искажений.</a:t>
            </a:r>
          </a:p>
          <a:p>
            <a:pPr algn="just"/>
            <a:r>
              <a:rPr lang="ru-RU" dirty="0">
                <a:solidFill>
                  <a:schemeClr val="tx1"/>
                </a:solidFill>
              </a:rPr>
              <a:t>В зависимости от размеров изображаемой территории в конических проекциях принимаются одна или две параллели, вдоль которых сохраняются длины без искажений. </a:t>
            </a:r>
            <a:r>
              <a:rPr lang="ru-RU" dirty="0" smtClean="0">
                <a:solidFill>
                  <a:schemeClr val="tx1"/>
                </a:solidFill>
              </a:rPr>
              <a:t> В конических проекциях удобно изображать территории, вытянутые по широте, в </a:t>
            </a:r>
            <a:r>
              <a:rPr lang="ru-RU" dirty="0" err="1" smtClean="0">
                <a:solidFill>
                  <a:schemeClr val="tx1"/>
                </a:solidFill>
              </a:rPr>
              <a:t>т.ч</a:t>
            </a:r>
            <a:r>
              <a:rPr lang="ru-RU" dirty="0" smtClean="0">
                <a:solidFill>
                  <a:schemeClr val="tx1"/>
                </a:solidFill>
              </a:rPr>
              <a:t>. строить карты России.</a:t>
            </a:r>
            <a:endParaRPr lang="ru-RU" dirty="0">
              <a:solidFill>
                <a:schemeClr val="tx1"/>
              </a:solidFill>
            </a:endParaRPr>
          </a:p>
          <a:p>
            <a:endParaRPr lang="ru-RU" dirty="0">
              <a:solidFill>
                <a:schemeClr val="tx1"/>
              </a:solidFill>
            </a:endParaRPr>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2771800" y="332656"/>
            <a:ext cx="5976664" cy="2952328"/>
          </a:xfrm>
          <a:prstGeom prst="rect">
            <a:avLst/>
          </a:prstGeom>
        </p:spPr>
      </p:pic>
    </p:spTree>
    <p:extLst>
      <p:ext uri="{BB962C8B-B14F-4D97-AF65-F5344CB8AC3E}">
        <p14:creationId xmlns:p14="http://schemas.microsoft.com/office/powerpoint/2010/main" val="98522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7"/>
            <a:ext cx="3636085" cy="864096"/>
          </a:xfrm>
        </p:spPr>
        <p:txBody>
          <a:bodyPr/>
          <a:lstStyle/>
          <a:p>
            <a:r>
              <a:rPr lang="ru-RU" sz="2400" dirty="0" smtClean="0">
                <a:solidFill>
                  <a:schemeClr val="tx1"/>
                </a:solidFill>
              </a:rPr>
              <a:t>Азимутальные проекции</a:t>
            </a:r>
            <a:endParaRPr lang="ru-RU" sz="2400" dirty="0">
              <a:solidFill>
                <a:schemeClr val="tx1"/>
              </a:solidFill>
            </a:endParaRPr>
          </a:p>
        </p:txBody>
      </p:sp>
      <p:sp>
        <p:nvSpPr>
          <p:cNvPr id="4" name="Текст 3"/>
          <p:cNvSpPr>
            <a:spLocks noGrp="1"/>
          </p:cNvSpPr>
          <p:nvPr>
            <p:ph type="body" sz="half" idx="2"/>
          </p:nvPr>
        </p:nvSpPr>
        <p:spPr>
          <a:xfrm>
            <a:off x="467544" y="3466109"/>
            <a:ext cx="8352927" cy="3203251"/>
          </a:xfrm>
        </p:spPr>
        <p:txBody>
          <a:bodyPr>
            <a:normAutofit fontScale="92500" lnSpcReduction="10000"/>
          </a:bodyPr>
          <a:lstStyle/>
          <a:p>
            <a:pPr algn="just"/>
            <a:r>
              <a:rPr lang="ru-RU" dirty="0">
                <a:solidFill>
                  <a:schemeClr val="tx1"/>
                </a:solidFill>
              </a:rPr>
              <a:t>В </a:t>
            </a:r>
            <a:r>
              <a:rPr lang="ru-RU" dirty="0" smtClean="0">
                <a:solidFill>
                  <a:schemeClr val="tx1"/>
                </a:solidFill>
              </a:rPr>
              <a:t>нормальных азимутальных </a:t>
            </a:r>
            <a:r>
              <a:rPr lang="ru-RU" dirty="0">
                <a:solidFill>
                  <a:schemeClr val="tx1"/>
                </a:solidFill>
              </a:rPr>
              <a:t>проекциях параллели изображаются концентрическими окружностями, а меридианы — пучком прямых, исходящих из </a:t>
            </a:r>
            <a:r>
              <a:rPr lang="ru-RU" dirty="0" smtClean="0">
                <a:solidFill>
                  <a:schemeClr val="tx1"/>
                </a:solidFill>
              </a:rPr>
              <a:t>центра.</a:t>
            </a:r>
            <a:endParaRPr lang="ru-RU" dirty="0">
              <a:solidFill>
                <a:schemeClr val="tx1"/>
              </a:solidFill>
            </a:endParaRPr>
          </a:p>
          <a:p>
            <a:pPr algn="just"/>
            <a:r>
              <a:rPr lang="ru-RU" dirty="0">
                <a:solidFill>
                  <a:schemeClr val="tx1"/>
                </a:solidFill>
              </a:rPr>
              <a:t>Углы между меридианами проекции равны соответствующим разностям долгот. Промежутки между параллелями определяются принятым характером изображения (равноугольным или другим) или способом проектирования точек земной поверхности на картинную плоскость. </a:t>
            </a:r>
            <a:r>
              <a:rPr lang="ru-RU" dirty="0" smtClean="0">
                <a:solidFill>
                  <a:schemeClr val="tx1"/>
                </a:solidFill>
              </a:rPr>
              <a:t>Применяются </a:t>
            </a:r>
            <a:r>
              <a:rPr lang="ru-RU" dirty="0">
                <a:solidFill>
                  <a:schemeClr val="tx1"/>
                </a:solidFill>
              </a:rPr>
              <a:t>прямые, косые и поперечные азимутальные проекции, что определяется широтой центральной точки проекции, выбор которой зависит от расположения территории. Меридианы и параллели в косых и поперечных проекциях изображаются кривыми линиями, за исключением среднего меридиана, на котором находится центральная точка проекции. В поперечных проекциях прямой изображается также экватор: он является второй осью симметрии.</a:t>
            </a:r>
          </a:p>
          <a:p>
            <a:pPr algn="just"/>
            <a:r>
              <a:rPr lang="ru-RU" dirty="0">
                <a:solidFill>
                  <a:schemeClr val="tx1"/>
                </a:solidFill>
              </a:rPr>
              <a:t>В зависимости от искажений, азимутальные проекции подразделяются на равноугольные, равновеликие и с промежуточными свойствами. В проекции масштаб длин может сохраняться в точке или вдоль одной из параллелей (</a:t>
            </a:r>
            <a:r>
              <a:rPr lang="ru-RU" dirty="0" smtClean="0">
                <a:solidFill>
                  <a:schemeClr val="tx1"/>
                </a:solidFill>
              </a:rPr>
              <a:t>вдоль альмукантарата</a:t>
            </a:r>
            <a:r>
              <a:rPr lang="ru-RU" dirty="0">
                <a:solidFill>
                  <a:schemeClr val="tx1"/>
                </a:solidFill>
              </a:rPr>
              <a:t>). В первом случае предполагается касательная картинная плоскость, во втором — секущая. В прямых проекциях формулы даются для поверхности эллипсоида или шара (в зависимости от масштаба карт), в косых и поперечных — только для поверхности шара.</a:t>
            </a:r>
          </a:p>
          <a:p>
            <a:endParaRPr lang="ru-RU" dirty="0">
              <a:solidFill>
                <a:schemeClr val="tx1"/>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9687" y="188640"/>
            <a:ext cx="5142572" cy="327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08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1772816"/>
            <a:ext cx="6840760" cy="3046988"/>
          </a:xfrm>
          <a:prstGeom prst="rect">
            <a:avLst/>
          </a:prstGeom>
        </p:spPr>
        <p:txBody>
          <a:bodyPr wrap="square">
            <a:spAutoFit/>
          </a:bodyPr>
          <a:lstStyle/>
          <a:p>
            <a:r>
              <a:rPr lang="en-US" sz="4800" dirty="0" smtClean="0"/>
              <a:t>1</a:t>
            </a:r>
            <a:r>
              <a:rPr lang="ru-RU" sz="4800" dirty="0" smtClean="0"/>
              <a:t>. Предмет </a:t>
            </a:r>
            <a:r>
              <a:rPr lang="ru-RU" sz="4800" dirty="0"/>
              <a:t>и задачи картографии. Основные свойства карт.</a:t>
            </a:r>
          </a:p>
        </p:txBody>
      </p:sp>
    </p:spTree>
    <p:extLst>
      <p:ext uri="{BB962C8B-B14F-4D97-AF65-F5344CB8AC3E}">
        <p14:creationId xmlns:p14="http://schemas.microsoft.com/office/powerpoint/2010/main" val="2267009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04664"/>
            <a:ext cx="7884169"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47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3636085" cy="1944216"/>
          </a:xfrm>
        </p:spPr>
        <p:txBody>
          <a:bodyPr/>
          <a:lstStyle/>
          <a:p>
            <a:r>
              <a:rPr lang="ru-RU" sz="2400" dirty="0" smtClean="0">
                <a:solidFill>
                  <a:schemeClr val="tx1"/>
                </a:solidFill>
              </a:rPr>
              <a:t>Основные проекции, употребляемые для карт различного территориального охвата</a:t>
            </a:r>
            <a:endParaRPr lang="ru-RU" sz="2400" dirty="0">
              <a:solidFill>
                <a:schemeClr val="tx1"/>
              </a:solidFill>
            </a:endParaRPr>
          </a:p>
        </p:txBody>
      </p:sp>
      <p:sp>
        <p:nvSpPr>
          <p:cNvPr id="3" name="Объект 2"/>
          <p:cNvSpPr>
            <a:spLocks noGrp="1"/>
          </p:cNvSpPr>
          <p:nvPr>
            <p:ph idx="1"/>
          </p:nvPr>
        </p:nvSpPr>
        <p:spPr>
          <a:xfrm>
            <a:off x="4593515" y="476672"/>
            <a:ext cx="4017085" cy="5832648"/>
          </a:xfrm>
        </p:spPr>
        <p:txBody>
          <a:bodyPr>
            <a:normAutofit fontScale="85000" lnSpcReduction="20000"/>
          </a:bodyPr>
          <a:lstStyle/>
          <a:p>
            <a:r>
              <a:rPr lang="ru-RU" b="1" dirty="0" smtClean="0">
                <a:solidFill>
                  <a:schemeClr val="tx1"/>
                </a:solidFill>
              </a:rPr>
              <a:t>Проекции карт мира</a:t>
            </a:r>
            <a:r>
              <a:rPr lang="ru-RU" dirty="0" smtClean="0">
                <a:solidFill>
                  <a:schemeClr val="tx1"/>
                </a:solidFill>
              </a:rPr>
              <a:t>:</a:t>
            </a:r>
          </a:p>
          <a:p>
            <a:r>
              <a:rPr lang="ru-RU" dirty="0" smtClean="0">
                <a:solidFill>
                  <a:schemeClr val="tx1"/>
                </a:solidFill>
              </a:rPr>
              <a:t>- цилиндрические,</a:t>
            </a:r>
          </a:p>
          <a:p>
            <a:r>
              <a:rPr lang="ru-RU" dirty="0" smtClean="0">
                <a:solidFill>
                  <a:schemeClr val="tx1"/>
                </a:solidFill>
              </a:rPr>
              <a:t>-псевдоцилиндрические,</a:t>
            </a:r>
          </a:p>
          <a:p>
            <a:r>
              <a:rPr lang="ru-RU" dirty="0" smtClean="0">
                <a:solidFill>
                  <a:schemeClr val="tx1"/>
                </a:solidFill>
              </a:rPr>
              <a:t>- поликонические.</a:t>
            </a:r>
          </a:p>
          <a:p>
            <a:r>
              <a:rPr lang="ru-RU" b="1" dirty="0" smtClean="0">
                <a:solidFill>
                  <a:schemeClr val="tx1"/>
                </a:solidFill>
              </a:rPr>
              <a:t>Проекции карт полушарий</a:t>
            </a:r>
            <a:r>
              <a:rPr lang="ru-RU" dirty="0" smtClean="0">
                <a:solidFill>
                  <a:schemeClr val="tx1"/>
                </a:solidFill>
              </a:rPr>
              <a:t>:</a:t>
            </a:r>
          </a:p>
          <a:p>
            <a:r>
              <a:rPr lang="ru-RU" dirty="0" smtClean="0">
                <a:solidFill>
                  <a:schemeClr val="tx1"/>
                </a:solidFill>
              </a:rPr>
              <a:t>- азимутальные.</a:t>
            </a:r>
          </a:p>
          <a:p>
            <a:r>
              <a:rPr lang="ru-RU" b="1" dirty="0" smtClean="0">
                <a:solidFill>
                  <a:schemeClr val="tx1"/>
                </a:solidFill>
              </a:rPr>
              <a:t>Проекции карт материков и отдельных государств</a:t>
            </a:r>
            <a:r>
              <a:rPr lang="ru-RU" dirty="0" smtClean="0">
                <a:solidFill>
                  <a:schemeClr val="tx1"/>
                </a:solidFill>
              </a:rPr>
              <a:t>:</a:t>
            </a:r>
          </a:p>
          <a:p>
            <a:r>
              <a:rPr lang="ru-RU" dirty="0" smtClean="0">
                <a:solidFill>
                  <a:schemeClr val="tx1"/>
                </a:solidFill>
              </a:rPr>
              <a:t>- азимутальные (косые, нормальная, экваториальная),</a:t>
            </a:r>
          </a:p>
          <a:p>
            <a:r>
              <a:rPr lang="ru-RU" dirty="0" smtClean="0">
                <a:solidFill>
                  <a:schemeClr val="tx1"/>
                </a:solidFill>
              </a:rPr>
              <a:t>- условные.</a:t>
            </a:r>
          </a:p>
          <a:p>
            <a:r>
              <a:rPr lang="ru-RU" b="1" dirty="0" smtClean="0">
                <a:solidFill>
                  <a:schemeClr val="tx1"/>
                </a:solidFill>
              </a:rPr>
              <a:t>Проекции карт России</a:t>
            </a:r>
            <a:r>
              <a:rPr lang="ru-RU" dirty="0" smtClean="0">
                <a:solidFill>
                  <a:schemeClr val="tx1"/>
                </a:solidFill>
              </a:rPr>
              <a:t>:</a:t>
            </a:r>
          </a:p>
          <a:p>
            <a:r>
              <a:rPr lang="ru-RU" dirty="0" smtClean="0">
                <a:solidFill>
                  <a:schemeClr val="tx1"/>
                </a:solidFill>
              </a:rPr>
              <a:t>- конические,</a:t>
            </a:r>
          </a:p>
          <a:p>
            <a:r>
              <a:rPr lang="ru-RU" dirty="0" smtClean="0">
                <a:solidFill>
                  <a:schemeClr val="tx1"/>
                </a:solidFill>
              </a:rPr>
              <a:t>- поликоническая видоизмененная Салмановой,</a:t>
            </a:r>
          </a:p>
          <a:p>
            <a:r>
              <a:rPr lang="ru-RU" dirty="0" smtClean="0">
                <a:solidFill>
                  <a:schemeClr val="tx1"/>
                </a:solidFill>
              </a:rPr>
              <a:t>- косая перспективно-цилиндрическая Соловьева;</a:t>
            </a:r>
          </a:p>
          <a:p>
            <a:r>
              <a:rPr lang="ru-RU" dirty="0" smtClean="0">
                <a:solidFill>
                  <a:schemeClr val="tx1"/>
                </a:solidFill>
              </a:rPr>
              <a:t>- условные.</a:t>
            </a:r>
          </a:p>
          <a:p>
            <a:endParaRPr lang="ru-RU" dirty="0"/>
          </a:p>
        </p:txBody>
      </p:sp>
    </p:spTree>
    <p:extLst>
      <p:ext uri="{BB962C8B-B14F-4D97-AF65-F5344CB8AC3E}">
        <p14:creationId xmlns:p14="http://schemas.microsoft.com/office/powerpoint/2010/main" val="1134423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877272"/>
            <a:ext cx="7920880" cy="566936"/>
          </a:xfrm>
        </p:spPr>
        <p:txBody>
          <a:bodyPr/>
          <a:lstStyle/>
          <a:p>
            <a:pPr algn="just"/>
            <a:r>
              <a:rPr lang="ru-RU" sz="1600" dirty="0" smtClean="0">
                <a:solidFill>
                  <a:schemeClr val="tx1"/>
                </a:solidFill>
              </a:rPr>
              <a:t>Нормальная цилиндрическая проекция Меркатора</a:t>
            </a:r>
            <a:endParaRPr lang="ru-RU" sz="1600" dirty="0">
              <a:solidFill>
                <a:schemeClr val="tx1"/>
              </a:solidFill>
            </a:endParaRPr>
          </a:p>
        </p:txBody>
      </p:sp>
      <p:pic>
        <p:nvPicPr>
          <p:cNvPr id="7" name="Объект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51768" y="731838"/>
            <a:ext cx="7232600" cy="5124896"/>
          </a:xfrm>
        </p:spPr>
      </p:pic>
    </p:spTree>
    <p:extLst>
      <p:ext uri="{BB962C8B-B14F-4D97-AF65-F5344CB8AC3E}">
        <p14:creationId xmlns:p14="http://schemas.microsoft.com/office/powerpoint/2010/main" val="394180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949280"/>
            <a:ext cx="8064896" cy="638944"/>
          </a:xfrm>
        </p:spPr>
        <p:txBody>
          <a:bodyPr/>
          <a:lstStyle/>
          <a:p>
            <a:pPr algn="just"/>
            <a:r>
              <a:rPr lang="ru-RU" sz="2000" dirty="0" smtClean="0">
                <a:solidFill>
                  <a:schemeClr val="tx1"/>
                </a:solidFill>
              </a:rPr>
              <a:t>Псевдоцилиндрическая проекция </a:t>
            </a:r>
            <a:r>
              <a:rPr lang="ru-RU" sz="2000" dirty="0" err="1" smtClean="0">
                <a:solidFill>
                  <a:schemeClr val="tx1"/>
                </a:solidFill>
              </a:rPr>
              <a:t>ЦНИИГАиК</a:t>
            </a:r>
            <a:endParaRPr lang="ru-RU" sz="2000" dirty="0">
              <a:solidFill>
                <a:schemeClr val="tx1"/>
              </a:solidFill>
            </a:endParaRPr>
          </a:p>
        </p:txBody>
      </p:sp>
      <p:pic>
        <p:nvPicPr>
          <p:cNvPr id="14338" name="Picture 2" descr="D:\Users\Sturman\UCHEBNYE\СПбГУТ\Презентации\Картография\i010-001-284615956.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22945" y="731838"/>
            <a:ext cx="7942562" cy="478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87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D:\Users\Sturman\UCHEBNYE\СПбГУТ\Презентации\Картография\273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65" y="620689"/>
            <a:ext cx="7748059" cy="553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6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D:\Users\Sturman\UCHEBNYE\СПбГУТ\Презентации\Картография\273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65" y="620689"/>
            <a:ext cx="7748059" cy="553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6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517232"/>
            <a:ext cx="8208912" cy="926976"/>
          </a:xfrm>
        </p:spPr>
        <p:txBody>
          <a:bodyPr/>
          <a:lstStyle/>
          <a:p>
            <a:pPr algn="just"/>
            <a:r>
              <a:rPr lang="ru-RU" sz="2400" dirty="0" smtClean="0">
                <a:solidFill>
                  <a:schemeClr val="tx1"/>
                </a:solidFill>
              </a:rPr>
              <a:t>Косая азимутальная проекция Ламберта для карт Азии</a:t>
            </a:r>
            <a:endParaRPr lang="ru-RU" sz="2400" dirty="0">
              <a:solidFill>
                <a:schemeClr val="tx1"/>
              </a:solidFill>
            </a:endParaRPr>
          </a:p>
        </p:txBody>
      </p:sp>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75656" y="731838"/>
            <a:ext cx="4660843" cy="4516370"/>
          </a:xfrm>
        </p:spPr>
      </p:pic>
    </p:spTree>
    <p:extLst>
      <p:ext uri="{BB962C8B-B14F-4D97-AF65-F5344CB8AC3E}">
        <p14:creationId xmlns:p14="http://schemas.microsoft.com/office/powerpoint/2010/main" val="2903283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301208"/>
            <a:ext cx="8280920" cy="1143000"/>
          </a:xfrm>
        </p:spPr>
        <p:txBody>
          <a:bodyPr/>
          <a:lstStyle/>
          <a:p>
            <a:pPr algn="just"/>
            <a:r>
              <a:rPr lang="ru-RU" sz="2400" dirty="0" smtClean="0">
                <a:solidFill>
                  <a:schemeClr val="tx1"/>
                </a:solidFill>
              </a:rPr>
              <a:t>Нормальная коническая равнопромежуточная проекция </a:t>
            </a:r>
            <a:r>
              <a:rPr lang="ru-RU" sz="2400" dirty="0" err="1" smtClean="0">
                <a:solidFill>
                  <a:schemeClr val="tx1"/>
                </a:solidFill>
              </a:rPr>
              <a:t>Каврайского</a:t>
            </a:r>
            <a:endParaRPr lang="ru-RU" sz="2400" dirty="0">
              <a:solidFill>
                <a:schemeClr val="tx1"/>
              </a:solidFill>
            </a:endParaRPr>
          </a:p>
        </p:txBody>
      </p:sp>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1280" y="1264444"/>
            <a:ext cx="8548734" cy="3604716"/>
          </a:xfrm>
        </p:spPr>
      </p:pic>
    </p:spTree>
    <p:extLst>
      <p:ext uri="{BB962C8B-B14F-4D97-AF65-F5344CB8AC3E}">
        <p14:creationId xmlns:p14="http://schemas.microsoft.com/office/powerpoint/2010/main" val="1128181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5661248"/>
            <a:ext cx="7632848" cy="854968"/>
          </a:xfrm>
        </p:spPr>
        <p:txBody>
          <a:bodyPr/>
          <a:lstStyle/>
          <a:p>
            <a:pPr algn="just"/>
            <a:r>
              <a:rPr lang="ru-RU" sz="2400" dirty="0" smtClean="0">
                <a:solidFill>
                  <a:schemeClr val="tx1"/>
                </a:solidFill>
              </a:rPr>
              <a:t>Косая перспективно-цилиндрическая проекция Соловьева</a:t>
            </a:r>
            <a:endParaRPr lang="ru-RU" sz="2400" dirty="0">
              <a:solidFill>
                <a:schemeClr val="tx1"/>
              </a:solidFill>
            </a:endParaRPr>
          </a:p>
        </p:txBody>
      </p:sp>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41475" y="862806"/>
            <a:ext cx="7917696" cy="4006354"/>
          </a:xfrm>
        </p:spPr>
      </p:pic>
    </p:spTree>
    <p:extLst>
      <p:ext uri="{BB962C8B-B14F-4D97-AF65-F5344CB8AC3E}">
        <p14:creationId xmlns:p14="http://schemas.microsoft.com/office/powerpoint/2010/main" val="1128809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400" dirty="0" smtClean="0">
                <a:solidFill>
                  <a:schemeClr val="tx1"/>
                </a:solidFill>
              </a:rPr>
              <a:t>3. СПОСОБЫ </a:t>
            </a:r>
            <a:r>
              <a:rPr lang="ru-RU" sz="4400" dirty="0" smtClean="0">
                <a:solidFill>
                  <a:schemeClr val="tx1"/>
                </a:solidFill>
              </a:rPr>
              <a:t>КАРТОГРАФИЧЕСКИХ ИЗОБРАЖЕНИЙ</a:t>
            </a:r>
            <a:endParaRPr lang="ru-RU" sz="4400" dirty="0">
              <a:solidFill>
                <a:schemeClr val="tx1"/>
              </a:solidFill>
            </a:endParaRPr>
          </a:p>
        </p:txBody>
      </p:sp>
    </p:spTree>
    <p:extLst>
      <p:ext uri="{BB962C8B-B14F-4D97-AF65-F5344CB8AC3E}">
        <p14:creationId xmlns:p14="http://schemas.microsoft.com/office/powerpoint/2010/main" val="419914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611560" y="1196752"/>
            <a:ext cx="7704856" cy="4665905"/>
          </a:xfrm>
        </p:spPr>
        <p:txBody>
          <a:bodyPr/>
          <a:lstStyle/>
          <a:p>
            <a:endParaRPr lang="ru-RU" dirty="0" smtClean="0"/>
          </a:p>
          <a:p>
            <a:endParaRPr lang="ru-RU" dirty="0"/>
          </a:p>
          <a:p>
            <a:endParaRPr lang="ru-RU" dirty="0" smtClean="0"/>
          </a:p>
          <a:p>
            <a:endParaRPr lang="ru-RU" dirty="0"/>
          </a:p>
          <a:p>
            <a:endParaRPr lang="ru-RU" dirty="0"/>
          </a:p>
        </p:txBody>
      </p:sp>
      <p:sp>
        <p:nvSpPr>
          <p:cNvPr id="3" name="Заголовок 2"/>
          <p:cNvSpPr>
            <a:spLocks noGrp="1"/>
          </p:cNvSpPr>
          <p:nvPr>
            <p:ph type="ctrTitle"/>
          </p:nvPr>
        </p:nvSpPr>
        <p:spPr>
          <a:xfrm>
            <a:off x="611560" y="476672"/>
            <a:ext cx="7992888" cy="5832647"/>
          </a:xfrm>
        </p:spPr>
        <p:txBody>
          <a:bodyPr/>
          <a:lstStyle/>
          <a:p>
            <a:pPr marL="0" indent="0"/>
            <a:r>
              <a:rPr lang="ru-RU" sz="2800" dirty="0">
                <a:solidFill>
                  <a:schemeClr val="tx2"/>
                </a:solidFill>
                <a:effectLst/>
              </a:rPr>
              <a:t>Содержание и основные теоретические концепции </a:t>
            </a:r>
            <a:r>
              <a:rPr lang="ru-RU" sz="2800" dirty="0" smtClean="0">
                <a:solidFill>
                  <a:schemeClr val="tx2"/>
                </a:solidFill>
                <a:effectLst/>
              </a:rPr>
              <a:t>картографии</a:t>
            </a:r>
            <a:r>
              <a:rPr lang="ru-RU" sz="2400" dirty="0" smtClean="0">
                <a:solidFill>
                  <a:schemeClr val="tx2"/>
                </a:solidFill>
                <a:effectLst/>
              </a:rPr>
              <a:t/>
            </a:r>
            <a:br>
              <a:rPr lang="ru-RU" sz="2400" dirty="0" smtClean="0">
                <a:solidFill>
                  <a:schemeClr val="tx2"/>
                </a:solidFill>
                <a:effectLst/>
              </a:rPr>
            </a:br>
            <a:r>
              <a:rPr lang="ru-RU" sz="2400" dirty="0">
                <a:solidFill>
                  <a:schemeClr val="tx2"/>
                </a:solidFill>
                <a:effectLst/>
              </a:rPr>
              <a:t/>
            </a:r>
            <a:br>
              <a:rPr lang="ru-RU" sz="2400" dirty="0">
                <a:solidFill>
                  <a:schemeClr val="tx2"/>
                </a:solidFill>
                <a:effectLst/>
              </a:rPr>
            </a:br>
            <a:r>
              <a:rPr lang="ru-RU" sz="2400" dirty="0" smtClean="0">
                <a:solidFill>
                  <a:schemeClr val="tx2"/>
                </a:solidFill>
                <a:effectLst/>
              </a:rPr>
              <a:t/>
            </a:r>
            <a:br>
              <a:rPr lang="ru-RU" sz="2400" dirty="0" smtClean="0">
                <a:solidFill>
                  <a:schemeClr val="tx2"/>
                </a:solidFill>
                <a:effectLst/>
              </a:rPr>
            </a:br>
            <a:r>
              <a:rPr lang="ru-RU" sz="2400" dirty="0">
                <a:solidFill>
                  <a:schemeClr val="tx2"/>
                </a:solidFill>
                <a:effectLst/>
              </a:rPr>
              <a:t/>
            </a:r>
            <a:br>
              <a:rPr lang="ru-RU" sz="2400" dirty="0">
                <a:solidFill>
                  <a:schemeClr val="tx2"/>
                </a:solidFill>
                <a:effectLst/>
              </a:rPr>
            </a:br>
            <a:r>
              <a:rPr lang="ru-RU" sz="2400" dirty="0" smtClean="0">
                <a:solidFill>
                  <a:schemeClr val="tx2"/>
                </a:solidFill>
                <a:effectLst/>
              </a:rPr>
              <a:t/>
            </a:r>
            <a:br>
              <a:rPr lang="ru-RU" sz="2400" dirty="0" smtClean="0">
                <a:solidFill>
                  <a:schemeClr val="tx2"/>
                </a:solidFill>
                <a:effectLst/>
              </a:rPr>
            </a:br>
            <a:r>
              <a:rPr lang="ru-RU" sz="2400" dirty="0">
                <a:solidFill>
                  <a:schemeClr val="tx2"/>
                </a:solidFill>
                <a:effectLst/>
              </a:rPr>
              <a:t/>
            </a:r>
            <a:br>
              <a:rPr lang="ru-RU" sz="2400" dirty="0">
                <a:solidFill>
                  <a:schemeClr val="tx2"/>
                </a:solidFill>
                <a:effectLst/>
              </a:rPr>
            </a:br>
            <a:r>
              <a:rPr lang="ru-RU" sz="2400" dirty="0" smtClean="0">
                <a:solidFill>
                  <a:schemeClr val="tx2"/>
                </a:solidFill>
                <a:effectLst/>
              </a:rPr>
              <a:t/>
            </a:r>
            <a:br>
              <a:rPr lang="ru-RU" sz="2400" dirty="0" smtClean="0">
                <a:solidFill>
                  <a:schemeClr val="tx2"/>
                </a:solidFill>
                <a:effectLst/>
              </a:rPr>
            </a:br>
            <a:r>
              <a:rPr lang="ru-RU" sz="2400" dirty="0" err="1" smtClean="0">
                <a:solidFill>
                  <a:schemeClr val="tx2"/>
                </a:solidFill>
                <a:effectLst/>
              </a:rPr>
              <a:t>Т.о</a:t>
            </a:r>
            <a:r>
              <a:rPr lang="ru-RU" sz="2400" dirty="0" smtClean="0">
                <a:solidFill>
                  <a:schemeClr val="tx2"/>
                </a:solidFill>
                <a:effectLst/>
              </a:rPr>
              <a:t>., картография это:</a:t>
            </a:r>
            <a:br>
              <a:rPr lang="ru-RU" sz="2400" dirty="0" smtClean="0">
                <a:solidFill>
                  <a:schemeClr val="tx2"/>
                </a:solidFill>
                <a:effectLst/>
              </a:rPr>
            </a:br>
            <a:r>
              <a:rPr lang="ru-RU" sz="2400" dirty="0" smtClean="0">
                <a:solidFill>
                  <a:schemeClr val="tx2"/>
                </a:solidFill>
                <a:effectLst/>
              </a:rPr>
              <a:t>- </a:t>
            </a:r>
            <a:r>
              <a:rPr lang="ru-RU" sz="1800" dirty="0" smtClean="0">
                <a:solidFill>
                  <a:schemeClr val="tx2"/>
                </a:solidFill>
                <a:effectLst/>
              </a:rPr>
              <a:t>наука об отображении природных и общественных явлений посредством карт;</a:t>
            </a:r>
            <a:br>
              <a:rPr lang="ru-RU" sz="1800" dirty="0" smtClean="0">
                <a:solidFill>
                  <a:schemeClr val="tx2"/>
                </a:solidFill>
                <a:effectLst/>
              </a:rPr>
            </a:br>
            <a:r>
              <a:rPr lang="ru-RU" sz="1800" dirty="0" smtClean="0">
                <a:solidFill>
                  <a:schemeClr val="tx2"/>
                </a:solidFill>
                <a:effectLst/>
              </a:rPr>
              <a:t>- область техники и технологии создания карт;</a:t>
            </a:r>
            <a:br>
              <a:rPr lang="ru-RU" sz="1800" dirty="0" smtClean="0">
                <a:solidFill>
                  <a:schemeClr val="tx2"/>
                </a:solidFill>
                <a:effectLst/>
              </a:rPr>
            </a:br>
            <a:r>
              <a:rPr lang="ru-RU" sz="1800" dirty="0" smtClean="0">
                <a:solidFill>
                  <a:schemeClr val="tx2"/>
                </a:solidFill>
                <a:effectLst/>
              </a:rPr>
              <a:t>- </a:t>
            </a:r>
            <a:r>
              <a:rPr lang="ru-RU" sz="1800" dirty="0" err="1" smtClean="0">
                <a:solidFill>
                  <a:schemeClr val="tx2"/>
                </a:solidFill>
                <a:effectLst/>
              </a:rPr>
              <a:t>отрасть</a:t>
            </a:r>
            <a:r>
              <a:rPr lang="ru-RU" sz="1800" dirty="0" smtClean="0">
                <a:solidFill>
                  <a:schemeClr val="tx2"/>
                </a:solidFill>
                <a:effectLst/>
              </a:rPr>
              <a:t> производства, выпускающая картографическую продукцию</a:t>
            </a:r>
            <a:r>
              <a:rPr lang="ru-RU" sz="2400" dirty="0" smtClean="0">
                <a:solidFill>
                  <a:schemeClr val="tx2"/>
                </a:solidFill>
                <a:effectLst/>
              </a:rPr>
              <a:t/>
            </a:r>
            <a:br>
              <a:rPr lang="ru-RU" sz="2400" dirty="0" smtClean="0">
                <a:solidFill>
                  <a:schemeClr val="tx2"/>
                </a:solidFill>
                <a:effectLst/>
              </a:rPr>
            </a:br>
            <a:r>
              <a:rPr lang="ru-RU" sz="2400" dirty="0" smtClean="0">
                <a:solidFill>
                  <a:schemeClr val="tx2"/>
                </a:solidFill>
                <a:effectLst/>
              </a:rPr>
              <a:t>Основные теоретические концепции картографии:</a:t>
            </a:r>
            <a:br>
              <a:rPr lang="ru-RU" sz="2400" dirty="0" smtClean="0">
                <a:solidFill>
                  <a:schemeClr val="tx2"/>
                </a:solidFill>
                <a:effectLst/>
              </a:rPr>
            </a:br>
            <a:r>
              <a:rPr lang="ru-RU" sz="1600" dirty="0" smtClean="0">
                <a:solidFill>
                  <a:schemeClr val="tx2"/>
                </a:solidFill>
                <a:effectLst/>
              </a:rPr>
              <a:t>Познавательная (модельно-познавательная)</a:t>
            </a:r>
            <a:br>
              <a:rPr lang="ru-RU" sz="1600" dirty="0" smtClean="0">
                <a:solidFill>
                  <a:schemeClr val="tx2"/>
                </a:solidFill>
                <a:effectLst/>
              </a:rPr>
            </a:br>
            <a:r>
              <a:rPr lang="ru-RU" sz="1600" dirty="0" smtClean="0">
                <a:solidFill>
                  <a:schemeClr val="tx2"/>
                </a:solidFill>
                <a:effectLst/>
              </a:rPr>
              <a:t>Коммуникативная</a:t>
            </a:r>
            <a:br>
              <a:rPr lang="ru-RU" sz="1600" dirty="0" smtClean="0">
                <a:solidFill>
                  <a:schemeClr val="tx2"/>
                </a:solidFill>
                <a:effectLst/>
              </a:rPr>
            </a:br>
            <a:r>
              <a:rPr lang="ru-RU" sz="1600" dirty="0" smtClean="0">
                <a:solidFill>
                  <a:schemeClr val="tx2"/>
                </a:solidFill>
                <a:effectLst/>
              </a:rPr>
              <a:t>Языковая</a:t>
            </a:r>
            <a:br>
              <a:rPr lang="ru-RU" sz="1600" dirty="0" smtClean="0">
                <a:solidFill>
                  <a:schemeClr val="tx2"/>
                </a:solidFill>
                <a:effectLst/>
              </a:rPr>
            </a:br>
            <a:r>
              <a:rPr lang="ru-RU" sz="1600" dirty="0" smtClean="0">
                <a:effectLst/>
              </a:rPr>
              <a:t/>
            </a:r>
            <a:br>
              <a:rPr lang="ru-RU" sz="1600" dirty="0" smtClean="0">
                <a:effectLst/>
              </a:rPr>
            </a:br>
            <a:endParaRPr lang="ru-RU"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6"/>
            <a:ext cx="7667926" cy="205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796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5"/>
            <a:ext cx="5328592" cy="792087"/>
          </a:xfrm>
        </p:spPr>
        <p:txBody>
          <a:bodyPr/>
          <a:lstStyle/>
          <a:p>
            <a:r>
              <a:rPr lang="ru-RU" sz="2400" dirty="0">
                <a:solidFill>
                  <a:schemeClr val="tx1"/>
                </a:solidFill>
              </a:rPr>
              <a:t>Объекты </a:t>
            </a:r>
            <a:r>
              <a:rPr lang="ru-RU" sz="2400" dirty="0" smtClean="0">
                <a:solidFill>
                  <a:schemeClr val="tx1"/>
                </a:solidFill>
              </a:rPr>
              <a:t>картографирования </a:t>
            </a:r>
            <a:r>
              <a:rPr lang="ru-RU" sz="2400" dirty="0">
                <a:solidFill>
                  <a:schemeClr val="tx1"/>
                </a:solidFill>
              </a:rPr>
              <a:t>и их локализация</a:t>
            </a:r>
          </a:p>
        </p:txBody>
      </p:sp>
      <p:sp>
        <p:nvSpPr>
          <p:cNvPr id="4" name="Текст 3"/>
          <p:cNvSpPr>
            <a:spLocks noGrp="1"/>
          </p:cNvSpPr>
          <p:nvPr>
            <p:ph type="body" sz="half" idx="2"/>
          </p:nvPr>
        </p:nvSpPr>
        <p:spPr>
          <a:xfrm>
            <a:off x="539552" y="1340768"/>
            <a:ext cx="7920880" cy="5040560"/>
          </a:xfrm>
        </p:spPr>
        <p:txBody>
          <a:bodyPr>
            <a:normAutofit lnSpcReduction="10000"/>
          </a:bodyPr>
          <a:lstStyle/>
          <a:p>
            <a:pPr algn="just"/>
            <a:r>
              <a:rPr lang="ru-RU" dirty="0">
                <a:solidFill>
                  <a:schemeClr val="tx1"/>
                </a:solidFill>
              </a:rPr>
              <a:t>Все множество объективно существующих природных и общественных явлений, отображаемых на картах, с картографической точки зрения, </a:t>
            </a:r>
            <a:r>
              <a:rPr lang="ru-RU" dirty="0" smtClean="0">
                <a:solidFill>
                  <a:schemeClr val="tx1"/>
                </a:solidFill>
              </a:rPr>
              <a:t>подразделяется </a:t>
            </a:r>
            <a:r>
              <a:rPr lang="ru-RU" dirty="0">
                <a:solidFill>
                  <a:schemeClr val="tx1"/>
                </a:solidFill>
              </a:rPr>
              <a:t>на 5 больших групп, в зависимости от характера пространственной локализации:</a:t>
            </a:r>
          </a:p>
          <a:p>
            <a:pPr algn="just"/>
            <a:r>
              <a:rPr lang="ru-RU" i="1" dirty="0">
                <a:solidFill>
                  <a:schemeClr val="tx1"/>
                </a:solidFill>
              </a:rPr>
              <a:t>- </a:t>
            </a:r>
            <a:r>
              <a:rPr lang="ru-RU" b="1" i="1" dirty="0">
                <a:solidFill>
                  <a:schemeClr val="tx1"/>
                </a:solidFill>
              </a:rPr>
              <a:t>явления, локализованные в пунктах</a:t>
            </a:r>
            <a:r>
              <a:rPr lang="ru-RU" dirty="0">
                <a:solidFill>
                  <a:schemeClr val="tx1"/>
                </a:solidFill>
              </a:rPr>
              <a:t> (например, места отбора проб, посты мониторинга, предприятия и города на мелкомасштабных картах), для которых объектам показа являются их точные местоположения и, иногда, качественные или количественные характеристики;</a:t>
            </a:r>
          </a:p>
          <a:p>
            <a:pPr algn="just"/>
            <a:r>
              <a:rPr lang="ru-RU" i="1" dirty="0">
                <a:solidFill>
                  <a:schemeClr val="tx1"/>
                </a:solidFill>
              </a:rPr>
              <a:t>- </a:t>
            </a:r>
            <a:r>
              <a:rPr lang="ru-RU" b="1" i="1" dirty="0">
                <a:solidFill>
                  <a:schemeClr val="tx1"/>
                </a:solidFill>
              </a:rPr>
              <a:t>явления, локализованные на линиях</a:t>
            </a:r>
            <a:r>
              <a:rPr lang="ru-RU" dirty="0">
                <a:solidFill>
                  <a:schemeClr val="tx1"/>
                </a:solidFill>
              </a:rPr>
              <a:t> (например, дороги, трубопроводы, различные границы), для которых объектам показа также являются точные местоположения, качественные и количественные характеристики;</a:t>
            </a:r>
          </a:p>
          <a:p>
            <a:pPr algn="just"/>
            <a:r>
              <a:rPr lang="ru-RU" i="1" dirty="0">
                <a:solidFill>
                  <a:schemeClr val="tx1"/>
                </a:solidFill>
              </a:rPr>
              <a:t>- </a:t>
            </a:r>
            <a:r>
              <a:rPr lang="ru-RU" b="1" i="1" dirty="0">
                <a:solidFill>
                  <a:schemeClr val="tx1"/>
                </a:solidFill>
              </a:rPr>
              <a:t>явления, локализованные на площадях</a:t>
            </a:r>
            <a:r>
              <a:rPr lang="ru-RU" dirty="0">
                <a:solidFill>
                  <a:schemeClr val="tx1"/>
                </a:solidFill>
              </a:rPr>
              <a:t>, т.е. присутствующие на одних частях картографируемой территории и отсутствующие на других (например, предприятия, города и их части на крупномасштабных картах, особо охраняемые природные территории), для которых объектам показа на картах являются районы распространения и, иногда, качественные или количественные характеристики;</a:t>
            </a:r>
          </a:p>
          <a:p>
            <a:pPr algn="just"/>
            <a:r>
              <a:rPr lang="ru-RU" i="1" dirty="0">
                <a:solidFill>
                  <a:schemeClr val="tx1"/>
                </a:solidFill>
              </a:rPr>
              <a:t>- </a:t>
            </a:r>
            <a:r>
              <a:rPr lang="ru-RU" b="1" i="1" dirty="0">
                <a:solidFill>
                  <a:schemeClr val="tx1"/>
                </a:solidFill>
              </a:rPr>
              <a:t>явления сплошного распространения</a:t>
            </a:r>
            <a:r>
              <a:rPr lang="ru-RU" dirty="0">
                <a:solidFill>
                  <a:schemeClr val="tx1"/>
                </a:solidFill>
              </a:rPr>
              <a:t> (например, атмосфера и ее характеристики, горные породы и их свойства), для которых объектам показа на картах являются не факт наличия, а пространственная изменчивость качественных или количественных характеристик;</a:t>
            </a:r>
          </a:p>
          <a:p>
            <a:pPr algn="just"/>
            <a:r>
              <a:rPr lang="ru-RU" i="1" dirty="0">
                <a:solidFill>
                  <a:schemeClr val="tx1"/>
                </a:solidFill>
              </a:rPr>
              <a:t>- </a:t>
            </a:r>
            <a:r>
              <a:rPr lang="ru-RU" b="1" i="1" dirty="0">
                <a:solidFill>
                  <a:schemeClr val="tx1"/>
                </a:solidFill>
              </a:rPr>
              <a:t>явления рассеянного распространения</a:t>
            </a:r>
            <a:r>
              <a:rPr lang="ru-RU" dirty="0">
                <a:solidFill>
                  <a:schemeClr val="tx1"/>
                </a:solidFill>
              </a:rPr>
              <a:t>, т.е. состоящие из множества мелких объектов, индивидуальный показ которых невозможен (например, биологические виды, посевы сельскохозяйственных культур), для которых объектам показа также являются, главным образом, территории и плотность распространения.</a:t>
            </a:r>
          </a:p>
        </p:txBody>
      </p:sp>
    </p:spTree>
    <p:extLst>
      <p:ext uri="{BB962C8B-B14F-4D97-AF65-F5344CB8AC3E}">
        <p14:creationId xmlns:p14="http://schemas.microsoft.com/office/powerpoint/2010/main" val="1364219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3"/>
            <a:ext cx="7992888" cy="576063"/>
          </a:xfrm>
        </p:spPr>
        <p:txBody>
          <a:bodyPr/>
          <a:lstStyle/>
          <a:p>
            <a:r>
              <a:rPr lang="ru-RU" sz="2400" dirty="0">
                <a:solidFill>
                  <a:schemeClr val="tx1"/>
                </a:solidFill>
              </a:rPr>
              <a:t>Изобразительные </a:t>
            </a:r>
            <a:r>
              <a:rPr lang="ru-RU" sz="2400" dirty="0" smtClean="0">
                <a:solidFill>
                  <a:schemeClr val="tx1"/>
                </a:solidFill>
              </a:rPr>
              <a:t>средства карт</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7175" y="2259537"/>
            <a:ext cx="4543425" cy="3346989"/>
          </a:xfrm>
        </p:spPr>
      </p:pic>
      <p:sp>
        <p:nvSpPr>
          <p:cNvPr id="4" name="Текст 3"/>
          <p:cNvSpPr>
            <a:spLocks noGrp="1"/>
          </p:cNvSpPr>
          <p:nvPr>
            <p:ph type="body" sz="half" idx="2"/>
          </p:nvPr>
        </p:nvSpPr>
        <p:spPr>
          <a:xfrm>
            <a:off x="467544" y="1556792"/>
            <a:ext cx="3388660" cy="4104456"/>
          </a:xfrm>
        </p:spPr>
        <p:txBody>
          <a:bodyPr>
            <a:normAutofit/>
          </a:bodyPr>
          <a:lstStyle/>
          <a:p>
            <a:pPr algn="just"/>
            <a:endParaRPr lang="ru-RU" sz="1600" dirty="0" smtClean="0"/>
          </a:p>
          <a:p>
            <a:pPr algn="just"/>
            <a:endParaRPr lang="ru-RU" sz="1600" dirty="0"/>
          </a:p>
          <a:p>
            <a:pPr algn="just"/>
            <a:r>
              <a:rPr lang="ru-RU" sz="1600" dirty="0" smtClean="0">
                <a:solidFill>
                  <a:schemeClr val="tx1"/>
                </a:solidFill>
              </a:rPr>
              <a:t>Существует 3 типа изобразительных средств:</a:t>
            </a:r>
          </a:p>
          <a:p>
            <a:pPr algn="just"/>
            <a:r>
              <a:rPr lang="ru-RU" sz="1600" dirty="0" smtClean="0">
                <a:solidFill>
                  <a:schemeClr val="tx1"/>
                </a:solidFill>
              </a:rPr>
              <a:t>- графические (при традиционной ручной технологии создаются чертежным пером);</a:t>
            </a:r>
          </a:p>
          <a:p>
            <a:pPr algn="just"/>
            <a:r>
              <a:rPr lang="ru-RU" sz="1600" dirty="0" smtClean="0">
                <a:solidFill>
                  <a:schemeClr val="tx1"/>
                </a:solidFill>
              </a:rPr>
              <a:t>- цветовые (</a:t>
            </a:r>
            <a:r>
              <a:rPr lang="ru-RU" sz="1600" dirty="0">
                <a:solidFill>
                  <a:schemeClr val="tx1"/>
                </a:solidFill>
              </a:rPr>
              <a:t>при традиционной ручной технологии создаются </a:t>
            </a:r>
            <a:r>
              <a:rPr lang="ru-RU" sz="1600" dirty="0" smtClean="0">
                <a:solidFill>
                  <a:schemeClr val="tx1"/>
                </a:solidFill>
              </a:rPr>
              <a:t> </a:t>
            </a:r>
            <a:r>
              <a:rPr lang="ru-RU" sz="1600" dirty="0">
                <a:solidFill>
                  <a:schemeClr val="tx1"/>
                </a:solidFill>
              </a:rPr>
              <a:t>к</a:t>
            </a:r>
            <a:r>
              <a:rPr lang="ru-RU" sz="1600" dirty="0" smtClean="0">
                <a:solidFill>
                  <a:schemeClr val="tx1"/>
                </a:solidFill>
              </a:rPr>
              <a:t>истью);</a:t>
            </a:r>
          </a:p>
          <a:p>
            <a:pPr algn="just"/>
            <a:r>
              <a:rPr lang="ru-RU" sz="1600" dirty="0" smtClean="0">
                <a:solidFill>
                  <a:schemeClr val="tx1"/>
                </a:solidFill>
              </a:rPr>
              <a:t>- полутоновые (элементы затенения, в настоящее время применяются редко).</a:t>
            </a:r>
            <a:endParaRPr lang="ru-RU" sz="1600" dirty="0">
              <a:solidFill>
                <a:schemeClr val="tx1"/>
              </a:solidFill>
            </a:endParaRPr>
          </a:p>
        </p:txBody>
      </p:sp>
    </p:spTree>
    <p:extLst>
      <p:ext uri="{BB962C8B-B14F-4D97-AF65-F5344CB8AC3E}">
        <p14:creationId xmlns:p14="http://schemas.microsoft.com/office/powerpoint/2010/main" val="3193086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352928" cy="504056"/>
          </a:xfrm>
        </p:spPr>
        <p:txBody>
          <a:bodyPr/>
          <a:lstStyle/>
          <a:p>
            <a:r>
              <a:rPr lang="ru-RU" sz="2400" dirty="0" smtClean="0">
                <a:solidFill>
                  <a:schemeClr val="tx1"/>
                </a:solidFill>
              </a:rPr>
              <a:t>Способы </a:t>
            </a:r>
            <a:r>
              <a:rPr lang="ru-RU" sz="2400" dirty="0">
                <a:solidFill>
                  <a:schemeClr val="tx1"/>
                </a:solidFill>
              </a:rPr>
              <a:t>картографических изображений</a:t>
            </a:r>
          </a:p>
        </p:txBody>
      </p:sp>
      <p:sp>
        <p:nvSpPr>
          <p:cNvPr id="4" name="Текст 3"/>
          <p:cNvSpPr>
            <a:spLocks noGrp="1"/>
          </p:cNvSpPr>
          <p:nvPr>
            <p:ph type="body" sz="half" idx="2"/>
          </p:nvPr>
        </p:nvSpPr>
        <p:spPr>
          <a:xfrm>
            <a:off x="323528" y="980728"/>
            <a:ext cx="3096344" cy="5616624"/>
          </a:xfrm>
        </p:spPr>
        <p:txBody>
          <a:bodyPr>
            <a:noAutofit/>
          </a:bodyPr>
          <a:lstStyle/>
          <a:p>
            <a:pPr algn="just"/>
            <a:r>
              <a:rPr lang="ru-RU" sz="1800" dirty="0">
                <a:solidFill>
                  <a:schemeClr val="tx1"/>
                </a:solidFill>
              </a:rPr>
              <a:t>Соотношения типа локализации картографируемых явлений, характера информации (качественный и /или количественный) и примененных графических средств образуют способы картографических </a:t>
            </a:r>
            <a:r>
              <a:rPr lang="ru-RU" sz="1800" dirty="0" smtClean="0">
                <a:solidFill>
                  <a:schemeClr val="tx1"/>
                </a:solidFill>
              </a:rPr>
              <a:t>изображений (СКИ).</a:t>
            </a:r>
          </a:p>
          <a:p>
            <a:pPr algn="just"/>
            <a:r>
              <a:rPr lang="ru-RU" sz="1800" dirty="0" smtClean="0">
                <a:solidFill>
                  <a:schemeClr val="tx1"/>
                </a:solidFill>
              </a:rPr>
              <a:t> Реально существует 10 способов: значки, линейные знаки, качественный фон, изолинии, ареалы, точки, локализованные диаграммы, картограммы, картодиаграммы, линии движения.</a:t>
            </a:r>
            <a:endParaRPr lang="ru-RU" sz="1800" dirty="0">
              <a:solidFill>
                <a:schemeClr val="tx1"/>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832297581"/>
              </p:ext>
            </p:extLst>
          </p:nvPr>
        </p:nvGraphicFramePr>
        <p:xfrm>
          <a:off x="3563889" y="1685504"/>
          <a:ext cx="5400598" cy="4560023"/>
        </p:xfrm>
        <a:graphic>
          <a:graphicData uri="http://schemas.openxmlformats.org/drawingml/2006/table">
            <a:tbl>
              <a:tblPr>
                <a:tableStyleId>{5C22544A-7EE6-4342-B048-85BDC9FD1C3A}</a:tableStyleId>
              </a:tblPr>
              <a:tblGrid>
                <a:gridCol w="1151517"/>
                <a:gridCol w="873298"/>
                <a:gridCol w="949551"/>
                <a:gridCol w="730066"/>
                <a:gridCol w="89712"/>
                <a:gridCol w="803227"/>
                <a:gridCol w="803227"/>
              </a:tblGrid>
              <a:tr h="150079">
                <a:tc rowSpan="3">
                  <a:txBody>
                    <a:bodyPr/>
                    <a:lstStyle/>
                    <a:p>
                      <a:pPr indent="0" algn="just">
                        <a:spcAft>
                          <a:spcPts val="0"/>
                        </a:spcAft>
                      </a:pPr>
                      <a:r>
                        <a:rPr lang="ru-RU" sz="1200" dirty="0">
                          <a:effectLst/>
                        </a:rPr>
                        <a:t>Тип локализации явления на местности</a:t>
                      </a:r>
                      <a:endParaRPr lang="ru-RU" sz="1200" dirty="0">
                        <a:effectLst/>
                        <a:latin typeface="Calibri"/>
                        <a:ea typeface="Calibri"/>
                        <a:cs typeface="Times New Roman"/>
                      </a:endParaRPr>
                    </a:p>
                  </a:txBody>
                  <a:tcPr marL="41485" marR="41485" marT="0" marB="0"/>
                </a:tc>
                <a:tc rowSpan="3">
                  <a:txBody>
                    <a:bodyPr/>
                    <a:lstStyle/>
                    <a:p>
                      <a:pPr indent="0" algn="just">
                        <a:spcAft>
                          <a:spcPts val="0"/>
                        </a:spcAft>
                      </a:pPr>
                      <a:r>
                        <a:rPr lang="ru-RU" sz="1100" dirty="0">
                          <a:effectLst/>
                        </a:rPr>
                        <a:t>Характер </a:t>
                      </a:r>
                      <a:r>
                        <a:rPr lang="ru-RU" sz="1100" dirty="0" err="1" smtClean="0">
                          <a:effectLst/>
                        </a:rPr>
                        <a:t>передавае</a:t>
                      </a:r>
                      <a:r>
                        <a:rPr lang="ru-RU" sz="1100" dirty="0" smtClean="0">
                          <a:effectLst/>
                        </a:rPr>
                        <a:t>-мой</a:t>
                      </a:r>
                      <a:r>
                        <a:rPr lang="ru-RU" sz="1100" baseline="0" dirty="0" smtClean="0">
                          <a:effectLst/>
                        </a:rPr>
                        <a:t> и</a:t>
                      </a:r>
                      <a:r>
                        <a:rPr lang="ru-RU" sz="1100" dirty="0" smtClean="0">
                          <a:effectLst/>
                        </a:rPr>
                        <a:t>н-формации</a:t>
                      </a:r>
                      <a:endParaRPr lang="ru-RU" sz="1100" dirty="0">
                        <a:effectLst/>
                        <a:latin typeface="Calibri"/>
                        <a:ea typeface="Calibri"/>
                        <a:cs typeface="Times New Roman"/>
                      </a:endParaRPr>
                    </a:p>
                  </a:txBody>
                  <a:tcPr marL="41485" marR="41485" marT="0" marB="0"/>
                </a:tc>
                <a:tc gridSpan="5">
                  <a:txBody>
                    <a:bodyPr/>
                    <a:lstStyle/>
                    <a:p>
                      <a:pPr indent="0" algn="ctr">
                        <a:spcAft>
                          <a:spcPts val="0"/>
                        </a:spcAft>
                      </a:pPr>
                      <a:r>
                        <a:rPr lang="ru-RU" sz="1200">
                          <a:effectLst/>
                        </a:rPr>
                        <a:t>Условные обозначения</a:t>
                      </a:r>
                      <a:endParaRPr lang="ru-RU" sz="120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98088">
                <a:tc vMerge="1">
                  <a:txBody>
                    <a:bodyPr/>
                    <a:lstStyle/>
                    <a:p>
                      <a:endParaRPr lang="ru-RU"/>
                    </a:p>
                  </a:txBody>
                  <a:tcPr/>
                </a:tc>
                <a:tc vMerge="1">
                  <a:txBody>
                    <a:bodyPr/>
                    <a:lstStyle/>
                    <a:p>
                      <a:endParaRPr lang="ru-RU"/>
                    </a:p>
                  </a:txBody>
                  <a:tcPr/>
                </a:tc>
                <a:tc gridSpan="3">
                  <a:txBody>
                    <a:bodyPr/>
                    <a:lstStyle/>
                    <a:p>
                      <a:pPr indent="0" algn="ctr">
                        <a:spcAft>
                          <a:spcPts val="0"/>
                        </a:spcAft>
                      </a:pPr>
                      <a:r>
                        <a:rPr lang="ru-RU" sz="1200" dirty="0">
                          <a:effectLst/>
                        </a:rPr>
                        <a:t>Внемасштабные</a:t>
                      </a:r>
                      <a:endParaRPr lang="ru-RU" sz="1200" dirty="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c>
                  <a:txBody>
                    <a:bodyPr/>
                    <a:lstStyle/>
                    <a:p>
                      <a:pPr indent="0" algn="ctr">
                        <a:spcAft>
                          <a:spcPts val="0"/>
                        </a:spcAft>
                      </a:pPr>
                      <a:r>
                        <a:rPr lang="ru-RU" sz="1050" dirty="0">
                          <a:effectLst/>
                        </a:rPr>
                        <a:t>Линейные</a:t>
                      </a:r>
                      <a:endParaRPr lang="ru-RU" sz="1050" dirty="0">
                        <a:effectLst/>
                        <a:latin typeface="Calibri"/>
                        <a:ea typeface="Calibri"/>
                        <a:cs typeface="Times New Roman"/>
                      </a:endParaRPr>
                    </a:p>
                  </a:txBody>
                  <a:tcPr marL="41485" marR="41485" marT="0" marB="0"/>
                </a:tc>
                <a:tc>
                  <a:txBody>
                    <a:bodyPr/>
                    <a:lstStyle/>
                    <a:p>
                      <a:pPr indent="0" algn="ctr">
                        <a:spcAft>
                          <a:spcPts val="0"/>
                        </a:spcAft>
                      </a:pPr>
                      <a:r>
                        <a:rPr lang="ru-RU" sz="1050" dirty="0">
                          <a:effectLst/>
                        </a:rPr>
                        <a:t>Площадные</a:t>
                      </a:r>
                      <a:endParaRPr lang="ru-RU" sz="1050" dirty="0">
                        <a:effectLst/>
                        <a:latin typeface="Calibri"/>
                        <a:ea typeface="Calibri"/>
                        <a:cs typeface="Times New Roman"/>
                      </a:endParaRPr>
                    </a:p>
                  </a:txBody>
                  <a:tcPr marL="41485" marR="41485" marT="0" marB="0"/>
                </a:tc>
              </a:tr>
              <a:tr h="414191">
                <a:tc vMerge="1">
                  <a:txBody>
                    <a:bodyPr/>
                    <a:lstStyle/>
                    <a:p>
                      <a:endParaRPr lang="ru-RU"/>
                    </a:p>
                  </a:txBody>
                  <a:tcPr/>
                </a:tc>
                <a:tc vMerge="1">
                  <a:txBody>
                    <a:bodyPr/>
                    <a:lstStyle/>
                    <a:p>
                      <a:endParaRPr lang="ru-RU"/>
                    </a:p>
                  </a:txBody>
                  <a:tcPr/>
                </a:tc>
                <a:tc gridSpan="5">
                  <a:txBody>
                    <a:bodyPr/>
                    <a:lstStyle/>
                    <a:p>
                      <a:pPr indent="0" algn="just">
                        <a:spcAft>
                          <a:spcPts val="0"/>
                        </a:spcAft>
                      </a:pPr>
                      <a:r>
                        <a:rPr lang="ru-RU" sz="1200">
                          <a:effectLst/>
                        </a:rPr>
                        <a:t>Способы картографических изображений</a:t>
                      </a:r>
                      <a:endParaRPr lang="ru-RU" sz="1200" b="1">
                        <a:effectLst/>
                        <a:latin typeface="Calibri"/>
                        <a:ea typeface="Times New Roman"/>
                        <a:cs typeface="Times New Roman"/>
                      </a:endParaRPr>
                    </a:p>
                  </a:txBody>
                  <a:tcPr marL="41485" marR="41485"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98088">
                <a:tc rowSpan="2">
                  <a:txBody>
                    <a:bodyPr/>
                    <a:lstStyle/>
                    <a:p>
                      <a:pPr indent="0" algn="just">
                        <a:spcAft>
                          <a:spcPts val="0"/>
                        </a:spcAft>
                      </a:pPr>
                      <a:r>
                        <a:rPr lang="ru-RU" sz="1200">
                          <a:effectLst/>
                        </a:rPr>
                        <a:t>В пунктах</a:t>
                      </a:r>
                      <a:endParaRPr lang="ru-RU" sz="1200">
                        <a:effectLst/>
                        <a:latin typeface="Calibri"/>
                        <a:ea typeface="Calibri"/>
                        <a:cs typeface="Times New Roman"/>
                      </a:endParaRPr>
                    </a:p>
                  </a:txBody>
                  <a:tcPr marL="41485" marR="41485" marT="0" marB="0"/>
                </a:tc>
                <a:tc>
                  <a:txBody>
                    <a:bodyPr/>
                    <a:lstStyle/>
                    <a:p>
                      <a:pPr indent="0" algn="just">
                        <a:spcAft>
                          <a:spcPts val="0"/>
                        </a:spcAft>
                      </a:pPr>
                      <a:r>
                        <a:rPr lang="ru-RU" sz="1100" dirty="0">
                          <a:effectLst/>
                        </a:rPr>
                        <a:t>Качеств.</a:t>
                      </a:r>
                      <a:endParaRPr lang="ru-RU" sz="1100" dirty="0">
                        <a:effectLst/>
                        <a:latin typeface="Calibri"/>
                        <a:ea typeface="Calibri"/>
                        <a:cs typeface="Times New Roman"/>
                      </a:endParaRPr>
                    </a:p>
                  </a:txBody>
                  <a:tcPr marL="41485" marR="41485" marT="0" marB="0"/>
                </a:tc>
                <a:tc rowSpan="2" gridSpan="2">
                  <a:txBody>
                    <a:bodyPr/>
                    <a:lstStyle/>
                    <a:p>
                      <a:pPr indent="0" algn="ctr">
                        <a:spcAft>
                          <a:spcPts val="0"/>
                        </a:spcAft>
                      </a:pPr>
                      <a:r>
                        <a:rPr lang="ru-RU" sz="1200" dirty="0">
                          <a:effectLst/>
                        </a:rPr>
                        <a:t>Значки</a:t>
                      </a:r>
                      <a:endParaRPr lang="ru-RU" sz="1200" dirty="0">
                        <a:effectLst/>
                        <a:latin typeface="Calibri"/>
                        <a:ea typeface="Calibri"/>
                        <a:cs typeface="Times New Roman"/>
                      </a:endParaRPr>
                    </a:p>
                  </a:txBody>
                  <a:tcPr marL="41485" marR="41485" marT="0" marB="0"/>
                </a:tc>
                <a:tc rowSpan="2" hMerge="1">
                  <a:txBody>
                    <a:bodyPr/>
                    <a:lstStyle/>
                    <a:p>
                      <a:endParaRPr lang="ru-RU"/>
                    </a:p>
                  </a:txBody>
                  <a:tcPr/>
                </a:tc>
                <a:tc rowSpan="2" gridSpan="2">
                  <a:txBody>
                    <a:bodyPr/>
                    <a:lstStyle/>
                    <a:p>
                      <a:pPr indent="0" algn="ctr">
                        <a:spcAft>
                          <a:spcPts val="0"/>
                        </a:spcAft>
                      </a:pPr>
                      <a:r>
                        <a:rPr lang="ru-RU" sz="1200">
                          <a:effectLst/>
                        </a:rPr>
                        <a:t>-</a:t>
                      </a:r>
                      <a:endParaRPr lang="ru-RU" sz="1200">
                        <a:effectLst/>
                        <a:latin typeface="Calibri"/>
                        <a:ea typeface="Calibri"/>
                        <a:cs typeface="Times New Roman"/>
                      </a:endParaRPr>
                    </a:p>
                  </a:txBody>
                  <a:tcPr marL="41485" marR="41485" marT="0" marB="0"/>
                </a:tc>
                <a:tc rowSpan="2" hMerge="1">
                  <a:txBody>
                    <a:bodyPr/>
                    <a:lstStyle/>
                    <a:p>
                      <a:endParaRPr lang="ru-RU"/>
                    </a:p>
                  </a:txBody>
                  <a:tcPr/>
                </a:tc>
                <a:tc rowSpan="4">
                  <a:txBody>
                    <a:bodyPr/>
                    <a:lstStyle/>
                    <a:p>
                      <a:pPr indent="0" algn="ctr">
                        <a:spcAft>
                          <a:spcPts val="0"/>
                        </a:spcAft>
                      </a:pPr>
                      <a:r>
                        <a:rPr lang="ru-RU" sz="1200">
                          <a:effectLst/>
                        </a:rPr>
                        <a:t>-</a:t>
                      </a:r>
                      <a:endParaRPr lang="ru-RU" sz="1200">
                        <a:effectLst/>
                        <a:latin typeface="Calibri"/>
                        <a:ea typeface="Calibri"/>
                        <a:cs typeface="Times New Roman"/>
                      </a:endParaRPr>
                    </a:p>
                  </a:txBody>
                  <a:tcPr marL="41485" marR="41485" marT="0" marB="0"/>
                </a:tc>
              </a:tr>
              <a:tr h="298088">
                <a:tc vMerge="1">
                  <a:txBody>
                    <a:bodyPr/>
                    <a:lstStyle/>
                    <a:p>
                      <a:endParaRPr lang="ru-RU"/>
                    </a:p>
                  </a:txBody>
                  <a:tcPr/>
                </a:tc>
                <a:tc>
                  <a:txBody>
                    <a:bodyPr/>
                    <a:lstStyle/>
                    <a:p>
                      <a:pPr indent="0" algn="just">
                        <a:spcAft>
                          <a:spcPts val="0"/>
                        </a:spcAft>
                      </a:pPr>
                      <a:r>
                        <a:rPr lang="ru-RU" sz="1100" dirty="0">
                          <a:effectLst/>
                        </a:rPr>
                        <a:t>Количеств.</a:t>
                      </a:r>
                      <a:endParaRPr lang="ru-RU" sz="1100" dirty="0">
                        <a:effectLst/>
                        <a:latin typeface="Calibri"/>
                        <a:ea typeface="Calibri"/>
                        <a:cs typeface="Times New Roman"/>
                      </a:endParaRPr>
                    </a:p>
                  </a:txBody>
                  <a:tcPr marL="41485" marR="41485" marT="0" marB="0"/>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r>
              <a:tr h="298088">
                <a:tc rowSpan="2">
                  <a:txBody>
                    <a:bodyPr/>
                    <a:lstStyle/>
                    <a:p>
                      <a:pPr indent="0" algn="just">
                        <a:spcAft>
                          <a:spcPts val="0"/>
                        </a:spcAft>
                      </a:pPr>
                      <a:r>
                        <a:rPr lang="ru-RU" sz="1200">
                          <a:effectLst/>
                        </a:rPr>
                        <a:t>На линиях</a:t>
                      </a:r>
                      <a:endParaRPr lang="ru-RU" sz="1200">
                        <a:effectLst/>
                        <a:latin typeface="Calibri"/>
                        <a:ea typeface="Calibri"/>
                        <a:cs typeface="Times New Roman"/>
                      </a:endParaRPr>
                    </a:p>
                  </a:txBody>
                  <a:tcPr marL="41485" marR="41485" marT="0" marB="0"/>
                </a:tc>
                <a:tc>
                  <a:txBody>
                    <a:bodyPr/>
                    <a:lstStyle/>
                    <a:p>
                      <a:pPr indent="0" algn="just">
                        <a:spcAft>
                          <a:spcPts val="0"/>
                        </a:spcAft>
                      </a:pPr>
                      <a:r>
                        <a:rPr lang="ru-RU" sz="1100" dirty="0">
                          <a:effectLst/>
                        </a:rPr>
                        <a:t>Качеств.</a:t>
                      </a:r>
                      <a:endParaRPr lang="ru-RU" sz="1100" dirty="0">
                        <a:effectLst/>
                        <a:latin typeface="Calibri"/>
                        <a:ea typeface="Calibri"/>
                        <a:cs typeface="Times New Roman"/>
                      </a:endParaRPr>
                    </a:p>
                  </a:txBody>
                  <a:tcPr marL="41485" marR="41485" marT="0" marB="0"/>
                </a:tc>
                <a:tc rowSpan="8">
                  <a:txBody>
                    <a:bodyPr/>
                    <a:lstStyle/>
                    <a:p>
                      <a:pPr indent="0" algn="ctr">
                        <a:spcAft>
                          <a:spcPts val="0"/>
                        </a:spcAft>
                      </a:pPr>
                      <a:r>
                        <a:rPr lang="ru-RU" sz="1200" dirty="0">
                          <a:effectLst/>
                        </a:rPr>
                        <a:t>Знаки движения</a:t>
                      </a:r>
                      <a:endParaRPr lang="ru-RU" sz="1200" dirty="0">
                        <a:effectLst/>
                        <a:latin typeface="Calibri"/>
                        <a:ea typeface="Calibri"/>
                        <a:cs typeface="Times New Roman"/>
                      </a:endParaRPr>
                    </a:p>
                  </a:txBody>
                  <a:tcPr marL="41485" marR="41485" marT="0" marB="0" vert="vert270"/>
                </a:tc>
                <a:tc>
                  <a:txBody>
                    <a:bodyPr/>
                    <a:lstStyle/>
                    <a:p>
                      <a:pPr indent="0" algn="ctr">
                        <a:spcAft>
                          <a:spcPts val="0"/>
                        </a:spcAft>
                      </a:pPr>
                      <a:r>
                        <a:rPr lang="ru-RU" sz="1200">
                          <a:effectLst/>
                        </a:rPr>
                        <a:t>-</a:t>
                      </a:r>
                      <a:endParaRPr lang="ru-RU" sz="1200">
                        <a:effectLst/>
                        <a:latin typeface="Calibri"/>
                        <a:ea typeface="Calibri"/>
                        <a:cs typeface="Times New Roman"/>
                      </a:endParaRPr>
                    </a:p>
                  </a:txBody>
                  <a:tcPr marL="41485" marR="41485" marT="0" marB="0"/>
                </a:tc>
                <a:tc rowSpan="2" gridSpan="2">
                  <a:txBody>
                    <a:bodyPr/>
                    <a:lstStyle/>
                    <a:p>
                      <a:pPr indent="0" algn="ctr">
                        <a:spcAft>
                          <a:spcPts val="0"/>
                        </a:spcAft>
                      </a:pPr>
                      <a:r>
                        <a:rPr lang="ru-RU" sz="1200">
                          <a:effectLst/>
                        </a:rPr>
                        <a:t>Линейные знаки</a:t>
                      </a:r>
                      <a:endParaRPr lang="ru-RU" sz="1200">
                        <a:effectLst/>
                        <a:latin typeface="Calibri"/>
                        <a:ea typeface="Calibri"/>
                        <a:cs typeface="Times New Roman"/>
                      </a:endParaRPr>
                    </a:p>
                  </a:txBody>
                  <a:tcPr marL="41485" marR="41485" marT="0" marB="0"/>
                </a:tc>
                <a:tc rowSpan="2" hMerge="1">
                  <a:txBody>
                    <a:bodyPr/>
                    <a:lstStyle/>
                    <a:p>
                      <a:endParaRPr lang="ru-RU"/>
                    </a:p>
                  </a:txBody>
                  <a:tcPr/>
                </a:tc>
                <a:tc vMerge="1">
                  <a:txBody>
                    <a:bodyPr/>
                    <a:lstStyle/>
                    <a:p>
                      <a:endParaRPr lang="ru-RU"/>
                    </a:p>
                  </a:txBody>
                  <a:tcPr/>
                </a:tc>
              </a:tr>
              <a:tr h="298088">
                <a:tc vMerge="1">
                  <a:txBody>
                    <a:bodyPr/>
                    <a:lstStyle/>
                    <a:p>
                      <a:endParaRPr lang="ru-RU"/>
                    </a:p>
                  </a:txBody>
                  <a:tcPr/>
                </a:tc>
                <a:tc>
                  <a:txBody>
                    <a:bodyPr/>
                    <a:lstStyle/>
                    <a:p>
                      <a:pPr indent="0" algn="just">
                        <a:spcAft>
                          <a:spcPts val="0"/>
                        </a:spcAft>
                      </a:pPr>
                      <a:r>
                        <a:rPr lang="ru-RU" sz="1100" dirty="0">
                          <a:effectLst/>
                        </a:rPr>
                        <a:t>Количеств.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a:txBody>
                    <a:bodyPr/>
                    <a:lstStyle/>
                    <a:p>
                      <a:pPr indent="0" algn="ctr">
                        <a:spcAft>
                          <a:spcPts val="0"/>
                        </a:spcAft>
                      </a:pPr>
                      <a:r>
                        <a:rPr lang="ru-RU" sz="1200">
                          <a:effectLst/>
                        </a:rPr>
                        <a:t>-</a:t>
                      </a:r>
                      <a:endParaRPr lang="ru-RU" sz="1200">
                        <a:effectLst/>
                        <a:latin typeface="Calibri"/>
                        <a:ea typeface="Calibri"/>
                        <a:cs typeface="Times New Roman"/>
                      </a:endParaRPr>
                    </a:p>
                  </a:txBody>
                  <a:tcPr marL="41485" marR="41485" marT="0" marB="0"/>
                </a:tc>
                <a:tc gridSpan="2" vMerge="1">
                  <a:txBody>
                    <a:bodyPr/>
                    <a:lstStyle/>
                    <a:p>
                      <a:endParaRPr lang="ru-RU"/>
                    </a:p>
                  </a:txBody>
                  <a:tcPr/>
                </a:tc>
                <a:tc hMerge="1" vMerge="1">
                  <a:txBody>
                    <a:bodyPr/>
                    <a:lstStyle/>
                    <a:p>
                      <a:endParaRPr lang="ru-RU"/>
                    </a:p>
                  </a:txBody>
                  <a:tcPr/>
                </a:tc>
                <a:tc vMerge="1">
                  <a:txBody>
                    <a:bodyPr/>
                    <a:lstStyle/>
                    <a:p>
                      <a:endParaRPr lang="ru-RU"/>
                    </a:p>
                  </a:txBody>
                  <a:tcPr/>
                </a:tc>
              </a:tr>
              <a:tr h="298088">
                <a:tc rowSpan="2">
                  <a:txBody>
                    <a:bodyPr/>
                    <a:lstStyle/>
                    <a:p>
                      <a:pPr indent="0" algn="just">
                        <a:spcAft>
                          <a:spcPts val="0"/>
                        </a:spcAft>
                      </a:pPr>
                      <a:r>
                        <a:rPr lang="ru-RU" sz="1200" dirty="0">
                          <a:effectLst/>
                        </a:rPr>
                        <a:t>Сплошное </a:t>
                      </a:r>
                      <a:r>
                        <a:rPr lang="ru-RU" sz="1200" dirty="0" err="1" smtClean="0">
                          <a:effectLst/>
                        </a:rPr>
                        <a:t>распростра-нение</a:t>
                      </a:r>
                      <a:endParaRPr lang="ru-RU" sz="1200" dirty="0">
                        <a:effectLst/>
                        <a:latin typeface="Calibri"/>
                        <a:ea typeface="Calibri"/>
                        <a:cs typeface="Times New Roman"/>
                      </a:endParaRPr>
                    </a:p>
                  </a:txBody>
                  <a:tcPr marL="41485" marR="41485" marT="0" marB="0"/>
                </a:tc>
                <a:tc>
                  <a:txBody>
                    <a:bodyPr/>
                    <a:lstStyle/>
                    <a:p>
                      <a:pPr indent="0" algn="just">
                        <a:spcAft>
                          <a:spcPts val="0"/>
                        </a:spcAft>
                      </a:pPr>
                      <a:r>
                        <a:rPr lang="ru-RU" sz="1100" dirty="0">
                          <a:effectLst/>
                        </a:rPr>
                        <a:t>Качеств.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a:txBody>
                    <a:bodyPr/>
                    <a:lstStyle/>
                    <a:p>
                      <a:pPr indent="0" algn="ctr">
                        <a:spcAft>
                          <a:spcPts val="0"/>
                        </a:spcAft>
                      </a:pPr>
                      <a:r>
                        <a:rPr lang="ru-RU" sz="1200" dirty="0">
                          <a:effectLst/>
                        </a:rPr>
                        <a:t>-</a:t>
                      </a:r>
                      <a:endParaRPr lang="ru-RU" sz="1200" dirty="0">
                        <a:effectLst/>
                        <a:latin typeface="Calibri"/>
                        <a:ea typeface="Calibri"/>
                        <a:cs typeface="Times New Roman"/>
                      </a:endParaRPr>
                    </a:p>
                  </a:txBody>
                  <a:tcPr marL="41485" marR="41485" marT="0" marB="0"/>
                </a:tc>
                <a:tc gridSpan="3">
                  <a:txBody>
                    <a:bodyPr/>
                    <a:lstStyle/>
                    <a:p>
                      <a:pPr indent="0" algn="ctr">
                        <a:spcAft>
                          <a:spcPts val="0"/>
                        </a:spcAft>
                      </a:pPr>
                      <a:r>
                        <a:rPr lang="ru-RU" sz="1200">
                          <a:effectLst/>
                        </a:rPr>
                        <a:t>Качественный фон</a:t>
                      </a:r>
                      <a:endParaRPr lang="ru-RU" sz="120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r>
              <a:tr h="718630">
                <a:tc vMerge="1">
                  <a:txBody>
                    <a:bodyPr/>
                    <a:lstStyle/>
                    <a:p>
                      <a:endParaRPr lang="ru-RU"/>
                    </a:p>
                  </a:txBody>
                  <a:tcPr/>
                </a:tc>
                <a:tc>
                  <a:txBody>
                    <a:bodyPr/>
                    <a:lstStyle/>
                    <a:p>
                      <a:pPr indent="0" algn="just">
                        <a:spcAft>
                          <a:spcPts val="0"/>
                        </a:spcAft>
                      </a:pPr>
                      <a:r>
                        <a:rPr lang="ru-RU" sz="1100" dirty="0">
                          <a:effectLst/>
                        </a:rPr>
                        <a:t>Количеств.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a:txBody>
                    <a:bodyPr/>
                    <a:lstStyle/>
                    <a:p>
                      <a:pPr indent="0" algn="ctr">
                        <a:spcAft>
                          <a:spcPts val="0"/>
                        </a:spcAft>
                      </a:pPr>
                      <a:r>
                        <a:rPr lang="ru-RU" sz="1200" dirty="0" err="1" smtClean="0">
                          <a:effectLst/>
                        </a:rPr>
                        <a:t>Локали</a:t>
                      </a:r>
                      <a:r>
                        <a:rPr lang="ru-RU" sz="1200" dirty="0" smtClean="0">
                          <a:effectLst/>
                        </a:rPr>
                        <a:t>-</a:t>
                      </a:r>
                      <a:r>
                        <a:rPr lang="ru-RU" sz="1200" dirty="0" err="1" smtClean="0">
                          <a:effectLst/>
                        </a:rPr>
                        <a:t>зо</a:t>
                      </a:r>
                      <a:r>
                        <a:rPr lang="ru-RU" sz="1200" dirty="0" smtClean="0">
                          <a:effectLst/>
                        </a:rPr>
                        <a:t>-ванные </a:t>
                      </a:r>
                      <a:r>
                        <a:rPr lang="ru-RU" sz="1200" dirty="0">
                          <a:effectLst/>
                        </a:rPr>
                        <a:t>диаграммы</a:t>
                      </a:r>
                      <a:endParaRPr lang="ru-RU" sz="1200" dirty="0">
                        <a:effectLst/>
                        <a:latin typeface="Calibri"/>
                        <a:ea typeface="Calibri"/>
                        <a:cs typeface="Times New Roman"/>
                      </a:endParaRPr>
                    </a:p>
                  </a:txBody>
                  <a:tcPr marL="41485" marR="41485" marT="0" marB="0"/>
                </a:tc>
                <a:tc gridSpan="3">
                  <a:txBody>
                    <a:bodyPr/>
                    <a:lstStyle/>
                    <a:p>
                      <a:pPr indent="0" algn="ctr">
                        <a:spcAft>
                          <a:spcPts val="0"/>
                        </a:spcAft>
                      </a:pPr>
                      <a:r>
                        <a:rPr lang="ru-RU" sz="1200" dirty="0">
                          <a:effectLst/>
                        </a:rPr>
                        <a:t>Изолинии</a:t>
                      </a:r>
                      <a:endParaRPr lang="ru-RU" sz="1200" dirty="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r>
              <a:tr h="298088">
                <a:tc rowSpan="2">
                  <a:txBody>
                    <a:bodyPr/>
                    <a:lstStyle/>
                    <a:p>
                      <a:pPr indent="0" algn="just">
                        <a:spcAft>
                          <a:spcPts val="0"/>
                        </a:spcAft>
                      </a:pPr>
                      <a:r>
                        <a:rPr lang="ru-RU" sz="1200" dirty="0">
                          <a:effectLst/>
                        </a:rPr>
                        <a:t>Рассеянное </a:t>
                      </a:r>
                      <a:r>
                        <a:rPr lang="ru-RU" sz="1200" dirty="0" err="1" smtClean="0">
                          <a:effectLst/>
                        </a:rPr>
                        <a:t>распростра-нение</a:t>
                      </a:r>
                      <a:endParaRPr lang="ru-RU" sz="1200" dirty="0">
                        <a:effectLst/>
                        <a:latin typeface="Calibri"/>
                        <a:ea typeface="Calibri"/>
                        <a:cs typeface="Times New Roman"/>
                      </a:endParaRPr>
                    </a:p>
                  </a:txBody>
                  <a:tcPr marL="41485" marR="41485" marT="0" marB="0"/>
                </a:tc>
                <a:tc>
                  <a:txBody>
                    <a:bodyPr/>
                    <a:lstStyle/>
                    <a:p>
                      <a:pPr indent="0" algn="just">
                        <a:spcAft>
                          <a:spcPts val="0"/>
                        </a:spcAft>
                      </a:pPr>
                      <a:r>
                        <a:rPr lang="ru-RU" sz="1100" dirty="0">
                          <a:effectLst/>
                        </a:rPr>
                        <a:t>Качеств.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a:txBody>
                    <a:bodyPr/>
                    <a:lstStyle/>
                    <a:p>
                      <a:pPr indent="0" algn="ctr">
                        <a:spcAft>
                          <a:spcPts val="0"/>
                        </a:spcAft>
                      </a:pPr>
                      <a:r>
                        <a:rPr lang="ru-RU" sz="1200">
                          <a:effectLst/>
                        </a:rPr>
                        <a:t>-</a:t>
                      </a:r>
                      <a:endParaRPr lang="ru-RU" sz="1200">
                        <a:effectLst/>
                        <a:latin typeface="Calibri"/>
                        <a:ea typeface="Calibri"/>
                        <a:cs typeface="Times New Roman"/>
                      </a:endParaRPr>
                    </a:p>
                  </a:txBody>
                  <a:tcPr marL="41485" marR="41485" marT="0" marB="0"/>
                </a:tc>
                <a:tc gridSpan="3">
                  <a:txBody>
                    <a:bodyPr/>
                    <a:lstStyle/>
                    <a:p>
                      <a:pPr indent="0" algn="ctr">
                        <a:spcAft>
                          <a:spcPts val="0"/>
                        </a:spcAft>
                      </a:pPr>
                      <a:r>
                        <a:rPr lang="ru-RU" sz="1200" dirty="0">
                          <a:effectLst/>
                        </a:rPr>
                        <a:t>Качественный фон</a:t>
                      </a:r>
                      <a:endParaRPr lang="ru-RU" sz="1200" dirty="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r>
              <a:tr h="298088">
                <a:tc vMerge="1">
                  <a:txBody>
                    <a:bodyPr/>
                    <a:lstStyle/>
                    <a:p>
                      <a:endParaRPr lang="ru-RU"/>
                    </a:p>
                  </a:txBody>
                  <a:tcPr/>
                </a:tc>
                <a:tc>
                  <a:txBody>
                    <a:bodyPr/>
                    <a:lstStyle/>
                    <a:p>
                      <a:pPr indent="0" algn="just">
                        <a:spcAft>
                          <a:spcPts val="0"/>
                        </a:spcAft>
                      </a:pPr>
                      <a:r>
                        <a:rPr lang="ru-RU" sz="1100" dirty="0">
                          <a:effectLst/>
                        </a:rPr>
                        <a:t>Количеств.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a:txBody>
                    <a:bodyPr/>
                    <a:lstStyle/>
                    <a:p>
                      <a:pPr indent="0" algn="ctr">
                        <a:spcAft>
                          <a:spcPts val="0"/>
                        </a:spcAft>
                      </a:pPr>
                      <a:r>
                        <a:rPr lang="ru-RU" sz="1200" dirty="0" err="1" smtClean="0">
                          <a:effectLst/>
                        </a:rPr>
                        <a:t>Точеч-ный</a:t>
                      </a:r>
                      <a:endParaRPr lang="ru-RU" sz="1200" dirty="0">
                        <a:effectLst/>
                        <a:latin typeface="Calibri"/>
                        <a:ea typeface="Calibri"/>
                        <a:cs typeface="Times New Roman"/>
                      </a:endParaRPr>
                    </a:p>
                  </a:txBody>
                  <a:tcPr marL="41485" marR="41485" marT="0" marB="0"/>
                </a:tc>
                <a:tc gridSpan="3">
                  <a:txBody>
                    <a:bodyPr/>
                    <a:lstStyle/>
                    <a:p>
                      <a:pPr indent="0" algn="ctr">
                        <a:spcAft>
                          <a:spcPts val="0"/>
                        </a:spcAft>
                      </a:pPr>
                      <a:r>
                        <a:rPr lang="ru-RU" sz="1200" dirty="0">
                          <a:effectLst/>
                        </a:rPr>
                        <a:t>Картограммы, Картодиаграммы</a:t>
                      </a:r>
                      <a:endParaRPr lang="ru-RU" sz="1200" dirty="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r>
              <a:tr h="298088">
                <a:tc rowSpan="2">
                  <a:txBody>
                    <a:bodyPr/>
                    <a:lstStyle/>
                    <a:p>
                      <a:pPr indent="0" algn="just">
                        <a:spcAft>
                          <a:spcPts val="0"/>
                        </a:spcAft>
                      </a:pPr>
                      <a:r>
                        <a:rPr lang="ru-RU" sz="1200">
                          <a:effectLst/>
                        </a:rPr>
                        <a:t>На площадях</a:t>
                      </a:r>
                      <a:endParaRPr lang="ru-RU" sz="1200">
                        <a:effectLst/>
                        <a:latin typeface="Calibri"/>
                        <a:ea typeface="Calibri"/>
                        <a:cs typeface="Times New Roman"/>
                      </a:endParaRPr>
                    </a:p>
                  </a:txBody>
                  <a:tcPr marL="41485" marR="41485" marT="0" marB="0"/>
                </a:tc>
                <a:tc>
                  <a:txBody>
                    <a:bodyPr/>
                    <a:lstStyle/>
                    <a:p>
                      <a:pPr indent="0" algn="just">
                        <a:spcAft>
                          <a:spcPts val="0"/>
                        </a:spcAft>
                      </a:pPr>
                      <a:r>
                        <a:rPr lang="ru-RU" sz="1100" dirty="0">
                          <a:effectLst/>
                        </a:rPr>
                        <a:t>Качеств.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gridSpan="4">
                  <a:txBody>
                    <a:bodyPr/>
                    <a:lstStyle/>
                    <a:p>
                      <a:pPr indent="0" algn="ctr">
                        <a:spcAft>
                          <a:spcPts val="0"/>
                        </a:spcAft>
                      </a:pPr>
                      <a:r>
                        <a:rPr lang="ru-RU" sz="1200" dirty="0">
                          <a:effectLst/>
                        </a:rPr>
                        <a:t>Ареалы</a:t>
                      </a:r>
                      <a:endParaRPr lang="ru-RU" sz="1200" dirty="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c hMerge="1">
                  <a:txBody>
                    <a:bodyPr/>
                    <a:lstStyle/>
                    <a:p>
                      <a:endParaRPr lang="ru-RU"/>
                    </a:p>
                  </a:txBody>
                  <a:tcPr/>
                </a:tc>
              </a:tr>
              <a:tr h="298088">
                <a:tc vMerge="1">
                  <a:txBody>
                    <a:bodyPr/>
                    <a:lstStyle/>
                    <a:p>
                      <a:endParaRPr lang="ru-RU"/>
                    </a:p>
                  </a:txBody>
                  <a:tcPr/>
                </a:tc>
                <a:tc>
                  <a:txBody>
                    <a:bodyPr/>
                    <a:lstStyle/>
                    <a:p>
                      <a:pPr indent="0" algn="just">
                        <a:spcAft>
                          <a:spcPts val="0"/>
                        </a:spcAft>
                      </a:pPr>
                      <a:r>
                        <a:rPr lang="ru-RU" sz="1100" dirty="0">
                          <a:effectLst/>
                        </a:rPr>
                        <a:t>Количеств.</a:t>
                      </a:r>
                      <a:endParaRPr lang="ru-RU" sz="1100" dirty="0">
                        <a:effectLst/>
                        <a:latin typeface="Calibri"/>
                        <a:ea typeface="Calibri"/>
                        <a:cs typeface="Times New Roman"/>
                      </a:endParaRPr>
                    </a:p>
                  </a:txBody>
                  <a:tcPr marL="41485" marR="41485" marT="0" marB="0"/>
                </a:tc>
                <a:tc vMerge="1">
                  <a:txBody>
                    <a:bodyPr/>
                    <a:lstStyle/>
                    <a:p>
                      <a:endParaRPr lang="ru-RU"/>
                    </a:p>
                  </a:txBody>
                  <a:tcPr/>
                </a:tc>
                <a:tc>
                  <a:txBody>
                    <a:bodyPr/>
                    <a:lstStyle/>
                    <a:p>
                      <a:pPr indent="0" algn="ctr">
                        <a:spcAft>
                          <a:spcPts val="0"/>
                        </a:spcAft>
                      </a:pPr>
                      <a:r>
                        <a:rPr lang="ru-RU" sz="1200">
                          <a:effectLst/>
                        </a:rPr>
                        <a:t>-</a:t>
                      </a:r>
                      <a:endParaRPr lang="ru-RU" sz="1200">
                        <a:effectLst/>
                        <a:latin typeface="Calibri"/>
                        <a:ea typeface="Calibri"/>
                        <a:cs typeface="Times New Roman"/>
                      </a:endParaRPr>
                    </a:p>
                  </a:txBody>
                  <a:tcPr marL="41485" marR="41485" marT="0" marB="0"/>
                </a:tc>
                <a:tc gridSpan="3">
                  <a:txBody>
                    <a:bodyPr/>
                    <a:lstStyle/>
                    <a:p>
                      <a:pPr indent="0" algn="ctr">
                        <a:spcAft>
                          <a:spcPts val="0"/>
                        </a:spcAft>
                      </a:pPr>
                      <a:r>
                        <a:rPr lang="ru-RU" sz="1200" dirty="0" err="1">
                          <a:effectLst/>
                        </a:rPr>
                        <a:t>Псевдоизолинии</a:t>
                      </a:r>
                      <a:endParaRPr lang="ru-RU" sz="1200" dirty="0">
                        <a:effectLst/>
                        <a:latin typeface="Calibri"/>
                        <a:ea typeface="Calibri"/>
                        <a:cs typeface="Times New Roman"/>
                      </a:endParaRPr>
                    </a:p>
                  </a:txBody>
                  <a:tcPr marL="41485" marR="41485" marT="0" marB="0"/>
                </a:tc>
                <a:tc hMerge="1">
                  <a:txBody>
                    <a:bodyPr/>
                    <a:lstStyle/>
                    <a:p>
                      <a:endParaRPr lang="ru-RU"/>
                    </a:p>
                  </a:txBody>
                  <a:tcPr/>
                </a:tc>
                <a:tc hMerge="1">
                  <a:txBody>
                    <a:bodyPr/>
                    <a:lstStyle/>
                    <a:p>
                      <a:endParaRPr lang="ru-RU"/>
                    </a:p>
                  </a:txBody>
                  <a:tcPr/>
                </a:tc>
              </a:tr>
            </a:tbl>
          </a:graphicData>
        </a:graphic>
      </p:graphicFrame>
    </p:spTree>
    <p:extLst>
      <p:ext uri="{BB962C8B-B14F-4D97-AF65-F5344CB8AC3E}">
        <p14:creationId xmlns:p14="http://schemas.microsoft.com/office/powerpoint/2010/main" val="1103210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Sturman\NAUKA\ГеоэкПроблУдм\ПГУ 2011\Рисунки\Рис. 7-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707904" y="221939"/>
            <a:ext cx="4622428" cy="6546418"/>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683568" y="2996952"/>
            <a:ext cx="3388660" cy="2139518"/>
          </a:xfrm>
        </p:spPr>
        <p:txBody>
          <a:bodyPr>
            <a:normAutofit/>
          </a:bodyPr>
          <a:lstStyle/>
          <a:p>
            <a:r>
              <a:rPr lang="ru-RU" sz="1800" dirty="0" smtClean="0">
                <a:solidFill>
                  <a:schemeClr val="tx1"/>
                </a:solidFill>
              </a:rPr>
              <a:t>Значки и линейные знаки</a:t>
            </a:r>
            <a:endParaRPr lang="ru-RU" sz="1800" dirty="0">
              <a:solidFill>
                <a:schemeClr val="tx1"/>
              </a:solidFill>
            </a:endParaRPr>
          </a:p>
        </p:txBody>
      </p:sp>
    </p:spTree>
    <p:extLst>
      <p:ext uri="{BB962C8B-B14F-4D97-AF65-F5344CB8AC3E}">
        <p14:creationId xmlns:p14="http://schemas.microsoft.com/office/powerpoint/2010/main" val="754070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Sturman\NAUKA\ГеоэкПроблУдм\ПГУ 2011\Рисунки\vot_zc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94225" y="1099744"/>
            <a:ext cx="4016375" cy="4158450"/>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p:txBody>
          <a:bodyPr>
            <a:normAutofit/>
          </a:bodyPr>
          <a:lstStyle/>
          <a:p>
            <a:r>
              <a:rPr lang="ru-RU" sz="1800" dirty="0" smtClean="0">
                <a:solidFill>
                  <a:schemeClr val="tx1"/>
                </a:solidFill>
              </a:rPr>
              <a:t>Изолинии с послойной окраской (простой случай)</a:t>
            </a:r>
            <a:endParaRPr lang="ru-RU" sz="1800" dirty="0">
              <a:solidFill>
                <a:schemeClr val="tx1"/>
              </a:solidFill>
            </a:endParaRPr>
          </a:p>
        </p:txBody>
      </p:sp>
    </p:spTree>
    <p:extLst>
      <p:ext uri="{BB962C8B-B14F-4D97-AF65-F5344CB8AC3E}">
        <p14:creationId xmlns:p14="http://schemas.microsoft.com/office/powerpoint/2010/main" val="1656023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Sturman\NAUKA\BD\ИжЭкоАтлас\Zc.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491880" y="895322"/>
            <a:ext cx="5400599" cy="5385460"/>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323528" y="2492896"/>
            <a:ext cx="3168352" cy="2139518"/>
          </a:xfrm>
        </p:spPr>
        <p:txBody>
          <a:bodyPr>
            <a:normAutofit/>
          </a:bodyPr>
          <a:lstStyle/>
          <a:p>
            <a:r>
              <a:rPr lang="ru-RU" sz="1800" dirty="0" smtClean="0">
                <a:solidFill>
                  <a:schemeClr val="tx1"/>
                </a:solidFill>
              </a:rPr>
              <a:t>Изолинии с послойной окраской (сложный случай)</a:t>
            </a:r>
            <a:endParaRPr lang="ru-RU" sz="1800" dirty="0">
              <a:solidFill>
                <a:schemeClr val="tx1"/>
              </a:solidFill>
            </a:endParaRPr>
          </a:p>
        </p:txBody>
      </p:sp>
    </p:spTree>
    <p:extLst>
      <p:ext uri="{BB962C8B-B14F-4D97-AF65-F5344CB8AC3E}">
        <p14:creationId xmlns:p14="http://schemas.microsoft.com/office/powerpoint/2010/main" val="1908612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sers\Sturman\UCHEBNYE\СПбГУТ\Презентации\01kostromamapgeo316.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79628" y="1052736"/>
            <a:ext cx="6312851" cy="4733709"/>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323528" y="3068960"/>
            <a:ext cx="2200091" cy="2139518"/>
          </a:xfrm>
        </p:spPr>
        <p:txBody>
          <a:bodyPr>
            <a:normAutofit/>
          </a:bodyPr>
          <a:lstStyle/>
          <a:p>
            <a:r>
              <a:rPr lang="ru-RU" sz="1800" dirty="0" smtClean="0">
                <a:solidFill>
                  <a:schemeClr val="tx1"/>
                </a:solidFill>
              </a:rPr>
              <a:t>Качественный фон</a:t>
            </a:r>
            <a:endParaRPr lang="ru-RU" sz="1800" dirty="0">
              <a:solidFill>
                <a:schemeClr val="tx1"/>
              </a:solidFill>
            </a:endParaRPr>
          </a:p>
        </p:txBody>
      </p:sp>
    </p:spTree>
    <p:extLst>
      <p:ext uri="{BB962C8B-B14F-4D97-AF65-F5344CB8AC3E}">
        <p14:creationId xmlns:p14="http://schemas.microsoft.com/office/powerpoint/2010/main" val="3600286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1"/>
                </a:solidFill>
              </a:rPr>
              <a:t>Ареал</a:t>
            </a:r>
            <a:r>
              <a:rPr lang="ru-RU" dirty="0" smtClean="0"/>
              <a:t>ы</a:t>
            </a:r>
            <a:endParaRPr lang="ru-RU" dirty="0"/>
          </a:p>
        </p:txBody>
      </p:sp>
      <p:pic>
        <p:nvPicPr>
          <p:cNvPr id="6148" name="Picture 4" descr="D:\Users\Sturman\UCHEBNYE\СПбГУТ\Презентации\Map-distribution-phoenix.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67544" y="2204864"/>
            <a:ext cx="4038600" cy="279309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sers\Sturman\UCHEBNYE\СПбГУТ\Презентации\182681_original.jpg"/>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4645024" y="250661"/>
            <a:ext cx="4103439" cy="374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88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booksite.ru/fulltext/1/001/009/001/2120717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9314"/>
            <a:ext cx="3456384" cy="626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763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3568" y="5589240"/>
            <a:ext cx="3388660" cy="768160"/>
          </a:xfrm>
        </p:spPr>
        <p:txBody>
          <a:bodyPr>
            <a:normAutofit/>
          </a:bodyPr>
          <a:lstStyle/>
          <a:p>
            <a:r>
              <a:rPr lang="ru-RU" sz="1800" dirty="0" smtClean="0">
                <a:solidFill>
                  <a:schemeClr val="tx1"/>
                </a:solidFill>
              </a:rPr>
              <a:t>Локализованные диаграммы</a:t>
            </a:r>
            <a:endParaRPr lang="ru-RU" sz="1800" dirty="0">
              <a:solidFill>
                <a:schemeClr val="tx1"/>
              </a:solidFill>
            </a:endParaRPr>
          </a:p>
        </p:txBody>
      </p:sp>
      <p:pic>
        <p:nvPicPr>
          <p:cNvPr id="8194" name="Picture 2" descr="D:\Users\Sturman\UCHEBNYE\СПбГУТ\Презентации\0000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3602" y="1124744"/>
            <a:ext cx="7681891"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85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683568" y="1916832"/>
            <a:ext cx="7992888" cy="4392488"/>
          </a:xfrm>
        </p:spPr>
        <p:txBody>
          <a:bodyPr/>
          <a:lstStyle/>
          <a:p>
            <a:endParaRPr lang="ru-RU" dirty="0" smtClean="0"/>
          </a:p>
          <a:p>
            <a:endParaRPr lang="ru-RU" dirty="0"/>
          </a:p>
          <a:p>
            <a:endParaRPr lang="ru-RU" dirty="0" smtClean="0"/>
          </a:p>
          <a:p>
            <a:endParaRPr lang="ru-RU" dirty="0"/>
          </a:p>
          <a:p>
            <a:endParaRPr lang="ru-RU" dirty="0"/>
          </a:p>
        </p:txBody>
      </p:sp>
      <p:sp>
        <p:nvSpPr>
          <p:cNvPr id="3" name="Заголовок 2"/>
          <p:cNvSpPr>
            <a:spLocks noGrp="1"/>
          </p:cNvSpPr>
          <p:nvPr>
            <p:ph type="ctrTitle"/>
          </p:nvPr>
        </p:nvSpPr>
        <p:spPr>
          <a:xfrm>
            <a:off x="323528" y="260648"/>
            <a:ext cx="8496944" cy="6264696"/>
          </a:xfrm>
        </p:spPr>
        <p:txBody>
          <a:bodyPr/>
          <a:lstStyle/>
          <a:p>
            <a:pPr marL="0" indent="0"/>
            <a:r>
              <a:rPr lang="ru-RU" sz="3000" dirty="0" smtClean="0">
                <a:solidFill>
                  <a:schemeClr val="tx2"/>
                </a:solidFill>
              </a:rPr>
              <a:t>Понятие о карте. Основные свойства карт.</a:t>
            </a:r>
            <a:br>
              <a:rPr lang="ru-RU" sz="3000" dirty="0" smtClean="0">
                <a:solidFill>
                  <a:schemeClr val="tx2"/>
                </a:solidFill>
              </a:rPr>
            </a:br>
            <a:r>
              <a:rPr lang="ru-RU" sz="3000" dirty="0">
                <a:solidFill>
                  <a:schemeClr val="tx2"/>
                </a:solidFill>
              </a:rPr>
              <a:t/>
            </a:r>
            <a:br>
              <a:rPr lang="ru-RU" sz="3000" dirty="0">
                <a:solidFill>
                  <a:schemeClr val="tx2"/>
                </a:solidFill>
              </a:rPr>
            </a:br>
            <a:r>
              <a:rPr lang="ru-RU" sz="2800" dirty="0" smtClean="0">
                <a:solidFill>
                  <a:schemeClr val="tx2"/>
                </a:solidFill>
              </a:rPr>
              <a:t/>
            </a:r>
            <a:br>
              <a:rPr lang="ru-RU" sz="2800" dirty="0" smtClean="0">
                <a:solidFill>
                  <a:schemeClr val="tx2"/>
                </a:solidFill>
              </a:rPr>
            </a:br>
            <a:r>
              <a:rPr lang="ru-RU" sz="2800" dirty="0">
                <a:solidFill>
                  <a:schemeClr val="tx2"/>
                </a:solidFill>
              </a:rPr>
              <a:t/>
            </a:r>
            <a:br>
              <a:rPr lang="ru-RU" sz="2800" dirty="0">
                <a:solidFill>
                  <a:schemeClr val="tx2"/>
                </a:solidFill>
              </a:rPr>
            </a:br>
            <a:r>
              <a:rPr lang="en-US" sz="2800" dirty="0" smtClean="0">
                <a:solidFill>
                  <a:schemeClr val="tx2"/>
                </a:solidFill>
              </a:rPr>
              <a:t/>
            </a:r>
            <a:br>
              <a:rPr lang="en-US" sz="2800" dirty="0" smtClean="0">
                <a:solidFill>
                  <a:schemeClr val="tx2"/>
                </a:solidFill>
              </a:rPr>
            </a:br>
            <a:r>
              <a:rPr lang="ru-RU" sz="2800" dirty="0" smtClean="0">
                <a:solidFill>
                  <a:schemeClr val="tx2"/>
                </a:solidFill>
                <a:effectLst/>
              </a:rPr>
              <a:t>Основные </a:t>
            </a:r>
            <a:r>
              <a:rPr lang="ru-RU" sz="2800" dirty="0">
                <a:solidFill>
                  <a:schemeClr val="tx2"/>
                </a:solidFill>
                <a:effectLst/>
              </a:rPr>
              <a:t>свойства карт:</a:t>
            </a:r>
            <a:br>
              <a:rPr lang="ru-RU" sz="2800" dirty="0">
                <a:solidFill>
                  <a:schemeClr val="tx2"/>
                </a:solidFill>
                <a:effectLst/>
              </a:rPr>
            </a:br>
            <a:r>
              <a:rPr lang="ru-RU" sz="1400" i="1" dirty="0">
                <a:solidFill>
                  <a:schemeClr val="tx1"/>
                </a:solidFill>
                <a:effectLst/>
              </a:rPr>
              <a:t>- математически определенное построение</a:t>
            </a:r>
            <a:r>
              <a:rPr lang="ru-RU" sz="1400" dirty="0">
                <a:solidFill>
                  <a:schemeClr val="tx1"/>
                </a:solidFill>
                <a:effectLst/>
              </a:rPr>
              <a:t>, т.е. наличие математически строгой (функциональной) зависимости между размещением объектов в пространстве, в </a:t>
            </a:r>
            <a:r>
              <a:rPr lang="ru-RU" sz="1400" dirty="0" err="1">
                <a:solidFill>
                  <a:schemeClr val="tx1"/>
                </a:solidFill>
                <a:effectLst/>
              </a:rPr>
              <a:t>т.ч</a:t>
            </a:r>
            <a:r>
              <a:rPr lang="ru-RU" sz="1400" dirty="0">
                <a:solidFill>
                  <a:schemeClr val="tx1"/>
                </a:solidFill>
                <a:effectLst/>
              </a:rPr>
              <a:t>. на местности, и положением соответствующих изображений на карте;</a:t>
            </a:r>
            <a:br>
              <a:rPr lang="ru-RU" sz="1400" dirty="0">
                <a:solidFill>
                  <a:schemeClr val="tx1"/>
                </a:solidFill>
                <a:effectLst/>
              </a:rPr>
            </a:br>
            <a:r>
              <a:rPr lang="ru-RU" sz="1400" i="1" dirty="0">
                <a:solidFill>
                  <a:schemeClr val="tx1"/>
                </a:solidFill>
                <a:effectLst/>
              </a:rPr>
              <a:t>- использование знаковых систем</a:t>
            </a:r>
            <a:r>
              <a:rPr lang="ru-RU" sz="1400" dirty="0">
                <a:solidFill>
                  <a:schemeClr val="tx1"/>
                </a:solidFill>
                <a:effectLst/>
              </a:rPr>
              <a:t>, т.е. свойственного науке особого языка условных изображений, в отличие от фотографических изображений и характерного для изобразительного искусства языка пространственных образов;</a:t>
            </a:r>
            <a:br>
              <a:rPr lang="ru-RU" sz="1400" dirty="0">
                <a:solidFill>
                  <a:schemeClr val="tx1"/>
                </a:solidFill>
                <a:effectLst/>
              </a:rPr>
            </a:br>
            <a:r>
              <a:rPr lang="ru-RU" sz="1400" i="1" dirty="0">
                <a:solidFill>
                  <a:schemeClr val="tx1"/>
                </a:solidFill>
                <a:effectLst/>
              </a:rPr>
              <a:t>- </a:t>
            </a:r>
            <a:r>
              <a:rPr lang="ru-RU" sz="1400" i="1" dirty="0" err="1">
                <a:solidFill>
                  <a:schemeClr val="tx1"/>
                </a:solidFill>
                <a:effectLst/>
              </a:rPr>
              <a:t>генерализованность</a:t>
            </a:r>
            <a:r>
              <a:rPr lang="ru-RU" sz="1400" i="1" dirty="0">
                <a:solidFill>
                  <a:schemeClr val="tx1"/>
                </a:solidFill>
                <a:effectLst/>
              </a:rPr>
              <a:t> изображения</a:t>
            </a:r>
            <a:r>
              <a:rPr lang="ru-RU" sz="1400" dirty="0">
                <a:solidFill>
                  <a:schemeClr val="tx1"/>
                </a:solidFill>
                <a:effectLst/>
              </a:rPr>
              <a:t>, т.е. осознанный и целенаправленный отбор и обобщение изображаемых объектов и их свойств. </a:t>
            </a:r>
            <a:br>
              <a:rPr lang="ru-RU" sz="1400" dirty="0">
                <a:solidFill>
                  <a:schemeClr val="tx1"/>
                </a:solidFill>
                <a:effectLst/>
              </a:rPr>
            </a:br>
            <a:r>
              <a:rPr lang="ru-RU" sz="2800" dirty="0" smtClean="0">
                <a:solidFill>
                  <a:schemeClr val="tx2"/>
                </a:solidFill>
                <a:effectLst/>
              </a:rPr>
              <a:t>Элементы карты: </a:t>
            </a:r>
            <a:br>
              <a:rPr lang="ru-RU" sz="2800" dirty="0" smtClean="0">
                <a:solidFill>
                  <a:schemeClr val="tx2"/>
                </a:solidFill>
                <a:effectLst/>
              </a:rPr>
            </a:br>
            <a:r>
              <a:rPr lang="ru-RU" sz="1400" dirty="0" smtClean="0">
                <a:solidFill>
                  <a:schemeClr val="tx2"/>
                </a:solidFill>
                <a:effectLst/>
              </a:rPr>
              <a:t>- картографическое изображение ;</a:t>
            </a:r>
            <a:br>
              <a:rPr lang="ru-RU" sz="1400" dirty="0" smtClean="0">
                <a:solidFill>
                  <a:schemeClr val="tx2"/>
                </a:solidFill>
                <a:effectLst/>
              </a:rPr>
            </a:br>
            <a:r>
              <a:rPr lang="ru-RU" sz="1400" dirty="0" smtClean="0">
                <a:solidFill>
                  <a:schemeClr val="tx2"/>
                </a:solidFill>
                <a:effectLst/>
              </a:rPr>
              <a:t>- легенда (условные обозначения);</a:t>
            </a:r>
            <a:br>
              <a:rPr lang="ru-RU" sz="1400" dirty="0" smtClean="0">
                <a:solidFill>
                  <a:schemeClr val="tx2"/>
                </a:solidFill>
                <a:effectLst/>
              </a:rPr>
            </a:br>
            <a:r>
              <a:rPr lang="ru-RU" sz="1400" dirty="0" smtClean="0">
                <a:solidFill>
                  <a:schemeClr val="tx2"/>
                </a:solidFill>
                <a:effectLst/>
              </a:rPr>
              <a:t>- математическая основа (геодезическая основа, масштаб, проекция);</a:t>
            </a:r>
            <a:br>
              <a:rPr lang="ru-RU" sz="1400" dirty="0" smtClean="0">
                <a:solidFill>
                  <a:schemeClr val="tx2"/>
                </a:solidFill>
                <a:effectLst/>
              </a:rPr>
            </a:br>
            <a:r>
              <a:rPr lang="ru-RU" sz="1400" dirty="0" smtClean="0">
                <a:solidFill>
                  <a:schemeClr val="tx2"/>
                </a:solidFill>
                <a:effectLst/>
              </a:rPr>
              <a:t>- компоновка;</a:t>
            </a:r>
            <a:br>
              <a:rPr lang="ru-RU" sz="1400" dirty="0" smtClean="0">
                <a:solidFill>
                  <a:schemeClr val="tx2"/>
                </a:solidFill>
                <a:effectLst/>
              </a:rPr>
            </a:br>
            <a:r>
              <a:rPr lang="ru-RU" sz="1400" dirty="0" smtClean="0">
                <a:solidFill>
                  <a:schemeClr val="tx2"/>
                </a:solidFill>
                <a:effectLst/>
              </a:rPr>
              <a:t>- вспомогательное оснащение (графики, диаграммы, карты-врезки).</a:t>
            </a:r>
            <a:r>
              <a:rPr lang="ru-RU" sz="1400" dirty="0">
                <a:solidFill>
                  <a:schemeClr val="tx2"/>
                </a:solidFill>
                <a:effectLst/>
              </a:rPr>
              <a:t/>
            </a:r>
            <a:br>
              <a:rPr lang="ru-RU" sz="1400" dirty="0">
                <a:solidFill>
                  <a:schemeClr val="tx2"/>
                </a:solidFill>
                <a:effectLst/>
              </a:rPr>
            </a:br>
            <a:r>
              <a:rPr lang="ru-RU" sz="2800" dirty="0"/>
              <a:t/>
            </a:r>
            <a:br>
              <a:rPr lang="ru-RU" sz="2800" dirty="0"/>
            </a:br>
            <a:endParaRPr lang="ru-RU" sz="2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80728"/>
            <a:ext cx="7560644" cy="146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482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5589240"/>
            <a:ext cx="6512511" cy="718016"/>
          </a:xfrm>
        </p:spPr>
        <p:txBody>
          <a:bodyPr/>
          <a:lstStyle/>
          <a:p>
            <a:pPr algn="l"/>
            <a:r>
              <a:rPr lang="ru-RU" sz="2000" dirty="0" smtClean="0">
                <a:solidFill>
                  <a:schemeClr val="tx1"/>
                </a:solidFill>
              </a:rPr>
              <a:t>Картограммы и картодиаграммы</a:t>
            </a:r>
            <a:endParaRPr lang="ru-RU" sz="2000" dirty="0">
              <a:solidFill>
                <a:schemeClr val="tx1"/>
              </a:solidFill>
            </a:endParaRPr>
          </a:p>
        </p:txBody>
      </p:sp>
      <p:pic>
        <p:nvPicPr>
          <p:cNvPr id="9220" name="Picture 4" descr="D:\Users\Sturman\UCHEBNYE\СПбГУТ\Презентации\c6cb02f241079eba753520e39e4f3d4a.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91822" y="908720"/>
            <a:ext cx="4640218" cy="2900136"/>
          </a:xfrm>
          <a:prstGeom prst="rect">
            <a:avLst/>
          </a:prstGeom>
          <a:noFill/>
          <a:extLst>
            <a:ext uri="{909E8E84-426E-40DD-AFC4-6F175D3DCCD1}">
              <a14:hiddenFill xmlns:a14="http://schemas.microsoft.com/office/drawing/2010/main">
                <a:solidFill>
                  <a:srgbClr val="FFFFFF"/>
                </a:solidFill>
              </a14:hiddenFill>
            </a:ext>
          </a:extLst>
        </p:spPr>
      </p:pic>
      <p:pic>
        <p:nvPicPr>
          <p:cNvPr id="4" name="Объект 3"/>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508104" y="488216"/>
            <a:ext cx="3312368" cy="4703058"/>
          </a:xfrm>
        </p:spPr>
      </p:pic>
    </p:spTree>
    <p:extLst>
      <p:ext uri="{BB962C8B-B14F-4D97-AF65-F5344CB8AC3E}">
        <p14:creationId xmlns:p14="http://schemas.microsoft.com/office/powerpoint/2010/main" val="2943424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15616" y="5733256"/>
            <a:ext cx="3388660" cy="792088"/>
          </a:xfrm>
        </p:spPr>
        <p:txBody>
          <a:bodyPr>
            <a:normAutofit/>
          </a:bodyPr>
          <a:lstStyle/>
          <a:p>
            <a:r>
              <a:rPr lang="ru-RU" sz="1800" dirty="0" smtClean="0">
                <a:solidFill>
                  <a:schemeClr val="tx1"/>
                </a:solidFill>
              </a:rPr>
              <a:t>Линии движения</a:t>
            </a:r>
            <a:endParaRPr lang="ru-RU" sz="1800" dirty="0">
              <a:solidFill>
                <a:schemeClr val="tx1"/>
              </a:solidFill>
            </a:endParaRPr>
          </a:p>
        </p:txBody>
      </p:sp>
      <p:pic>
        <p:nvPicPr>
          <p:cNvPr id="10242" name="Picture 2" descr="D:\Users\Sturman\UCHEBNYE\СПбГУТ\Презентации\144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1420" y="332656"/>
            <a:ext cx="7549752"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444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58493"/>
          </a:xfrm>
        </p:spPr>
        <p:txBody>
          <a:bodyPr/>
          <a:lstStyle/>
          <a:p>
            <a:r>
              <a:rPr lang="ru-RU" sz="2400" dirty="0" smtClean="0">
                <a:solidFill>
                  <a:schemeClr val="tx1"/>
                </a:solidFill>
              </a:rPr>
              <a:t>Изображение рельефа на картах</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6872" y="1751094"/>
            <a:ext cx="4843599" cy="3118066"/>
          </a:xfrm>
        </p:spPr>
      </p:pic>
      <p:sp>
        <p:nvSpPr>
          <p:cNvPr id="4" name="Текст 3"/>
          <p:cNvSpPr>
            <a:spLocks noGrp="1"/>
          </p:cNvSpPr>
          <p:nvPr>
            <p:ph type="body" sz="half" idx="2"/>
          </p:nvPr>
        </p:nvSpPr>
        <p:spPr>
          <a:xfrm>
            <a:off x="611560" y="2060848"/>
            <a:ext cx="3388660" cy="3384376"/>
          </a:xfrm>
        </p:spPr>
        <p:txBody>
          <a:bodyPr/>
          <a:lstStyle/>
          <a:p>
            <a:r>
              <a:rPr lang="ru-RU" dirty="0" smtClean="0">
                <a:solidFill>
                  <a:schemeClr val="tx1"/>
                </a:solidFill>
              </a:rPr>
              <a:t>Рельеф – важнейший элемент ландшафта, определяющий распределение остальных компонентов, проходимость местности и др.</a:t>
            </a:r>
          </a:p>
          <a:p>
            <a:r>
              <a:rPr lang="ru-RU" dirty="0" smtClean="0">
                <a:solidFill>
                  <a:schemeClr val="tx1"/>
                </a:solidFill>
              </a:rPr>
              <a:t>В разные исторические эпохи применялось 4 способа изображения рельефа на картах :</a:t>
            </a:r>
          </a:p>
          <a:p>
            <a:r>
              <a:rPr lang="ru-RU" dirty="0" smtClean="0">
                <a:solidFill>
                  <a:schemeClr val="tx1"/>
                </a:solidFill>
              </a:rPr>
              <a:t>- перспективное изображение;</a:t>
            </a:r>
          </a:p>
          <a:p>
            <a:r>
              <a:rPr lang="ru-RU" dirty="0" smtClean="0">
                <a:solidFill>
                  <a:schemeClr val="tx1"/>
                </a:solidFill>
              </a:rPr>
              <a:t>- штриховка;</a:t>
            </a:r>
          </a:p>
          <a:p>
            <a:r>
              <a:rPr lang="ru-RU" dirty="0" smtClean="0">
                <a:solidFill>
                  <a:schemeClr val="tx1"/>
                </a:solidFill>
              </a:rPr>
              <a:t>- отмывка;</a:t>
            </a:r>
          </a:p>
          <a:p>
            <a:r>
              <a:rPr lang="ru-RU" dirty="0" smtClean="0">
                <a:solidFill>
                  <a:schemeClr val="tx1"/>
                </a:solidFill>
              </a:rPr>
              <a:t>- </a:t>
            </a:r>
            <a:r>
              <a:rPr lang="ru-RU" dirty="0">
                <a:solidFill>
                  <a:schemeClr val="tx1"/>
                </a:solidFill>
              </a:rPr>
              <a:t>г</a:t>
            </a:r>
            <a:r>
              <a:rPr lang="ru-RU" dirty="0" smtClean="0">
                <a:solidFill>
                  <a:schemeClr val="tx1"/>
                </a:solidFill>
              </a:rPr>
              <a:t>ипсометрический способ.</a:t>
            </a:r>
            <a:endParaRPr lang="ru-RU" dirty="0">
              <a:solidFill>
                <a:schemeClr val="tx1"/>
              </a:solidFill>
            </a:endParaRPr>
          </a:p>
        </p:txBody>
      </p:sp>
    </p:spTree>
    <p:extLst>
      <p:ext uri="{BB962C8B-B14F-4D97-AF65-F5344CB8AC3E}">
        <p14:creationId xmlns:p14="http://schemas.microsoft.com/office/powerpoint/2010/main" val="58447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899592" y="5373216"/>
            <a:ext cx="7560839" cy="561448"/>
          </a:xfrm>
        </p:spPr>
        <p:txBody>
          <a:bodyPr>
            <a:normAutofit/>
          </a:bodyPr>
          <a:lstStyle/>
          <a:p>
            <a:r>
              <a:rPr lang="ru-RU" sz="1800" dirty="0" smtClean="0">
                <a:solidFill>
                  <a:schemeClr val="tx1"/>
                </a:solidFill>
              </a:rPr>
              <a:t>Перспективное изображение рельефа на современной картосхеме</a:t>
            </a:r>
            <a:endParaRPr lang="ru-RU" sz="1800" dirty="0">
              <a:solidFill>
                <a:schemeClr val="tx1"/>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48680"/>
            <a:ext cx="8280920" cy="3914546"/>
          </a:xfrm>
          <a:prstGeom prst="rect">
            <a:avLst/>
          </a:prstGeom>
        </p:spPr>
      </p:pic>
    </p:spTree>
    <p:extLst>
      <p:ext uri="{BB962C8B-B14F-4D97-AF65-F5344CB8AC3E}">
        <p14:creationId xmlns:p14="http://schemas.microsoft.com/office/powerpoint/2010/main" val="118996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764704"/>
            <a:ext cx="5966666" cy="2423346"/>
          </a:xfrm>
        </p:spPr>
        <p:txBody>
          <a:bodyPr/>
          <a:lstStyle/>
          <a:p>
            <a:endParaRPr lang="ru-RU" dirty="0"/>
          </a:p>
        </p:txBody>
      </p:sp>
      <p:sp>
        <p:nvSpPr>
          <p:cNvPr id="3" name="Текст 2"/>
          <p:cNvSpPr>
            <a:spLocks noGrp="1"/>
          </p:cNvSpPr>
          <p:nvPr>
            <p:ph type="body" idx="1"/>
          </p:nvPr>
        </p:nvSpPr>
        <p:spPr>
          <a:xfrm>
            <a:off x="1043608" y="5517232"/>
            <a:ext cx="5970494" cy="835460"/>
          </a:xfrm>
        </p:spPr>
        <p:txBody>
          <a:bodyPr/>
          <a:lstStyle/>
          <a:p>
            <a:pPr algn="just"/>
            <a:r>
              <a:rPr lang="ru-RU" dirty="0">
                <a:solidFill>
                  <a:schemeClr val="tx1"/>
                </a:solidFill>
              </a:rPr>
              <a:t>Пример современной 3-мерной модели рельефа</a:t>
            </a:r>
          </a:p>
        </p:txBody>
      </p:sp>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755576" y="260648"/>
            <a:ext cx="6912768" cy="5112568"/>
          </a:xfrm>
          <a:prstGeom prst="rect">
            <a:avLst/>
          </a:prstGeom>
        </p:spPr>
      </p:pic>
    </p:spTree>
    <p:extLst>
      <p:ext uri="{BB962C8B-B14F-4D97-AF65-F5344CB8AC3E}">
        <p14:creationId xmlns:p14="http://schemas.microsoft.com/office/powerpoint/2010/main" val="576527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539552" y="1628800"/>
            <a:ext cx="3346704" cy="639762"/>
          </a:xfrm>
        </p:spPr>
        <p:txBody>
          <a:bodyPr/>
          <a:lstStyle/>
          <a:p>
            <a:r>
              <a:rPr lang="ru-RU" dirty="0" smtClean="0">
                <a:solidFill>
                  <a:schemeClr val="tx1"/>
                </a:solidFill>
              </a:rPr>
              <a:t>штриховка</a:t>
            </a:r>
            <a:endParaRPr lang="ru-RU" dirty="0">
              <a:solidFill>
                <a:schemeClr val="tx1"/>
              </a:solidFill>
            </a:endParaRPr>
          </a:p>
        </p:txBody>
      </p:sp>
      <p:sp>
        <p:nvSpPr>
          <p:cNvPr id="4" name="Текст 3"/>
          <p:cNvSpPr>
            <a:spLocks noGrp="1"/>
          </p:cNvSpPr>
          <p:nvPr>
            <p:ph type="body" sz="quarter" idx="3"/>
          </p:nvPr>
        </p:nvSpPr>
        <p:spPr>
          <a:xfrm>
            <a:off x="5004048" y="1628800"/>
            <a:ext cx="3346704" cy="639762"/>
          </a:xfrm>
        </p:spPr>
        <p:txBody>
          <a:bodyPr/>
          <a:lstStyle/>
          <a:p>
            <a:r>
              <a:rPr lang="ru-RU" dirty="0" smtClean="0">
                <a:solidFill>
                  <a:schemeClr val="tx1"/>
                </a:solidFill>
              </a:rPr>
              <a:t>отмывка</a:t>
            </a:r>
            <a:endParaRPr lang="ru-RU" dirty="0">
              <a:solidFill>
                <a:schemeClr val="tx1"/>
              </a:solidFill>
            </a:endParaRPr>
          </a:p>
        </p:txBody>
      </p:sp>
      <p:pic>
        <p:nvPicPr>
          <p:cNvPr id="8" name="Объект 7"/>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11560" y="2420888"/>
            <a:ext cx="3960440" cy="3096344"/>
          </a:xfrm>
          <a:prstGeom prst="rect">
            <a:avLst/>
          </a:prstGeom>
        </p:spPr>
      </p:pic>
      <p:pic>
        <p:nvPicPr>
          <p:cNvPr id="9" name="Объект 8"/>
          <p:cNvPicPr>
            <a:picLocks noGrp="1"/>
          </p:cNvPicPr>
          <p:nvPr>
            <p:ph sz="quarter" idx="4"/>
          </p:nvPr>
        </p:nvPicPr>
        <p:blipFill>
          <a:blip r:embed="rId3">
            <a:extLst>
              <a:ext uri="{28A0092B-C50C-407E-A947-70E740481C1C}">
                <a14:useLocalDpi xmlns:a14="http://schemas.microsoft.com/office/drawing/2010/main" val="0"/>
              </a:ext>
            </a:extLst>
          </a:blip>
          <a:stretch>
            <a:fillRect/>
          </a:stretch>
        </p:blipFill>
        <p:spPr>
          <a:xfrm>
            <a:off x="4716016" y="2420888"/>
            <a:ext cx="4176464" cy="2880320"/>
          </a:xfrm>
          <a:prstGeom prst="rect">
            <a:avLst/>
          </a:prstGeom>
        </p:spPr>
      </p:pic>
    </p:spTree>
    <p:extLst>
      <p:ext uri="{BB962C8B-B14F-4D97-AF65-F5344CB8AC3E}">
        <p14:creationId xmlns:p14="http://schemas.microsoft.com/office/powerpoint/2010/main" val="4165386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733256"/>
            <a:ext cx="8136904" cy="494928"/>
          </a:xfrm>
        </p:spPr>
        <p:txBody>
          <a:bodyPr/>
          <a:lstStyle/>
          <a:p>
            <a:pPr algn="just"/>
            <a:r>
              <a:rPr lang="ru-RU" sz="2000" dirty="0" smtClean="0">
                <a:solidFill>
                  <a:schemeClr val="tx1"/>
                </a:solidFill>
              </a:rPr>
              <a:t>Гипсометрический способ изображения рельефа</a:t>
            </a:r>
            <a:endParaRPr lang="ru-RU" sz="2000" dirty="0">
              <a:solidFill>
                <a:schemeClr val="tx1"/>
              </a:solidFill>
            </a:endParaRPr>
          </a:p>
        </p:txBody>
      </p:sp>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7544" y="476672"/>
            <a:ext cx="7247094" cy="5059293"/>
          </a:xfrm>
        </p:spPr>
      </p:pic>
    </p:spTree>
    <p:extLst>
      <p:ext uri="{BB962C8B-B14F-4D97-AF65-F5344CB8AC3E}">
        <p14:creationId xmlns:p14="http://schemas.microsoft.com/office/powerpoint/2010/main" val="3697573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755576" y="908720"/>
            <a:ext cx="5637010" cy="882119"/>
          </a:xfrm>
        </p:spPr>
        <p:txBody>
          <a:bodyPr/>
          <a:lstStyle/>
          <a:p>
            <a:endParaRPr lang="ru-RU" dirty="0"/>
          </a:p>
        </p:txBody>
      </p:sp>
      <p:sp>
        <p:nvSpPr>
          <p:cNvPr id="3" name="Заголовок 2"/>
          <p:cNvSpPr>
            <a:spLocks noGrp="1"/>
          </p:cNvSpPr>
          <p:nvPr>
            <p:ph type="ctrTitle"/>
          </p:nvPr>
        </p:nvSpPr>
        <p:spPr>
          <a:xfrm>
            <a:off x="395536" y="260649"/>
            <a:ext cx="8352928" cy="720080"/>
          </a:xfrm>
        </p:spPr>
        <p:txBody>
          <a:bodyPr/>
          <a:lstStyle/>
          <a:p>
            <a:pPr marL="0" indent="0"/>
            <a:r>
              <a:rPr lang="ru-RU" sz="2400" dirty="0" smtClean="0">
                <a:solidFill>
                  <a:schemeClr val="tx1"/>
                </a:solidFill>
              </a:rPr>
              <a:t>Сочетание гипсометрического способа с отмывкой</a:t>
            </a:r>
            <a:endParaRPr lang="ru-RU" sz="2400"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5" y="836712"/>
            <a:ext cx="7423187" cy="5472608"/>
          </a:xfrm>
          <a:prstGeom prst="rect">
            <a:avLst/>
          </a:prstGeom>
        </p:spPr>
      </p:pic>
    </p:spTree>
    <p:extLst>
      <p:ext uri="{BB962C8B-B14F-4D97-AF65-F5344CB8AC3E}">
        <p14:creationId xmlns:p14="http://schemas.microsoft.com/office/powerpoint/2010/main" val="1015084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5"/>
            <a:ext cx="3636085" cy="648072"/>
          </a:xfrm>
        </p:spPr>
        <p:txBody>
          <a:bodyPr/>
          <a:lstStyle/>
          <a:p>
            <a:r>
              <a:rPr lang="ru-RU" sz="2400" dirty="0" smtClean="0">
                <a:solidFill>
                  <a:schemeClr val="tx1"/>
                </a:solidFill>
              </a:rPr>
              <a:t>Надписи на картах</a:t>
            </a:r>
            <a:endParaRPr lang="ru-RU" sz="2400" dirty="0">
              <a:solidFill>
                <a:schemeClr val="tx1"/>
              </a:solidFill>
            </a:endParaRPr>
          </a:p>
        </p:txBody>
      </p:sp>
      <p:sp>
        <p:nvSpPr>
          <p:cNvPr id="3" name="Объект 2"/>
          <p:cNvSpPr>
            <a:spLocks noGrp="1"/>
          </p:cNvSpPr>
          <p:nvPr>
            <p:ph idx="1"/>
          </p:nvPr>
        </p:nvSpPr>
        <p:spPr>
          <a:xfrm>
            <a:off x="4593515" y="731520"/>
            <a:ext cx="4017085" cy="3489568"/>
          </a:xfrm>
        </p:spPr>
        <p:txBody>
          <a:bodyPr>
            <a:normAutofit/>
          </a:bodyPr>
          <a:lstStyle/>
          <a:p>
            <a:pPr marL="45720" indent="0">
              <a:buNone/>
            </a:pPr>
            <a:r>
              <a:rPr lang="ru-RU" sz="1800" dirty="0" smtClean="0">
                <a:solidFill>
                  <a:schemeClr val="tx1"/>
                </a:solidFill>
              </a:rPr>
              <a:t>Формы передачи иноязычных названий:</a:t>
            </a:r>
          </a:p>
          <a:p>
            <a:r>
              <a:rPr lang="ru-RU" sz="1800" dirty="0" smtClean="0">
                <a:solidFill>
                  <a:schemeClr val="tx1"/>
                </a:solidFill>
              </a:rPr>
              <a:t>- местная официальная;</a:t>
            </a:r>
          </a:p>
          <a:p>
            <a:r>
              <a:rPr lang="ru-RU" sz="1800" dirty="0" smtClean="0">
                <a:solidFill>
                  <a:schemeClr val="tx1"/>
                </a:solidFill>
              </a:rPr>
              <a:t>- фонетическая;</a:t>
            </a:r>
          </a:p>
          <a:p>
            <a:r>
              <a:rPr lang="ru-RU" sz="1800" dirty="0" smtClean="0">
                <a:solidFill>
                  <a:schemeClr val="tx1"/>
                </a:solidFill>
              </a:rPr>
              <a:t>- транслитерация;</a:t>
            </a:r>
          </a:p>
          <a:p>
            <a:r>
              <a:rPr lang="ru-RU" sz="1800" dirty="0" smtClean="0">
                <a:solidFill>
                  <a:schemeClr val="tx1"/>
                </a:solidFill>
              </a:rPr>
              <a:t>- традиционная;</a:t>
            </a:r>
          </a:p>
          <a:p>
            <a:r>
              <a:rPr lang="ru-RU" sz="1800" dirty="0" smtClean="0">
                <a:solidFill>
                  <a:schemeClr val="tx1"/>
                </a:solidFill>
              </a:rPr>
              <a:t>- переводная.</a:t>
            </a:r>
          </a:p>
          <a:p>
            <a:endParaRPr lang="ru-RU"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12776"/>
            <a:ext cx="3960440" cy="35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071" y="4935807"/>
            <a:ext cx="5618309" cy="173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92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4. Картографическая </a:t>
            </a:r>
            <a:r>
              <a:rPr lang="ru-RU" sz="4400" dirty="0" smtClean="0">
                <a:solidFill>
                  <a:schemeClr val="tx1"/>
                </a:solidFill>
              </a:rPr>
              <a:t>генерализация</a:t>
            </a:r>
            <a:endParaRPr lang="ru-RU" sz="4400" dirty="0">
              <a:solidFill>
                <a:schemeClr val="tx1"/>
              </a:solidFill>
            </a:endParaRPr>
          </a:p>
        </p:txBody>
      </p:sp>
    </p:spTree>
    <p:extLst>
      <p:ext uri="{BB962C8B-B14F-4D97-AF65-F5344CB8AC3E}">
        <p14:creationId xmlns:p14="http://schemas.microsoft.com/office/powerpoint/2010/main" val="46728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683568" y="980728"/>
            <a:ext cx="7920880" cy="5544616"/>
          </a:xfrm>
        </p:spPr>
        <p:txBody>
          <a:bodyPr numCol="2">
            <a:normAutofit fontScale="85000" lnSpcReduction="20000"/>
          </a:bodyPr>
          <a:lstStyle/>
          <a:p>
            <a:r>
              <a:rPr lang="ru-RU" dirty="0" smtClean="0">
                <a:solidFill>
                  <a:schemeClr val="tx1"/>
                </a:solidFill>
              </a:rPr>
              <a:t>Глобусы  </a:t>
            </a:r>
          </a:p>
          <a:p>
            <a:endParaRPr lang="en-US" dirty="0" smtClean="0">
              <a:solidFill>
                <a:schemeClr val="tx1"/>
              </a:solidFill>
            </a:endParaRPr>
          </a:p>
          <a:p>
            <a:endParaRPr lang="ru-RU" dirty="0" smtClean="0">
              <a:solidFill>
                <a:schemeClr val="tx1"/>
              </a:solidFill>
            </a:endParaRPr>
          </a:p>
          <a:p>
            <a:r>
              <a:rPr lang="ru-RU" dirty="0" smtClean="0">
                <a:solidFill>
                  <a:schemeClr val="tx1"/>
                </a:solidFill>
              </a:rPr>
              <a:t>Атласы</a:t>
            </a:r>
          </a:p>
          <a:p>
            <a:endParaRPr lang="en-US" dirty="0" smtClean="0">
              <a:solidFill>
                <a:schemeClr val="tx1"/>
              </a:solidFill>
            </a:endParaRPr>
          </a:p>
          <a:p>
            <a:r>
              <a:rPr lang="ru-RU" dirty="0" smtClean="0">
                <a:solidFill>
                  <a:schemeClr val="tx1"/>
                </a:solidFill>
              </a:rPr>
              <a:t>Рельефные карты </a:t>
            </a:r>
          </a:p>
          <a:p>
            <a:endParaRPr lang="ru-RU" dirty="0" smtClean="0">
              <a:solidFill>
                <a:schemeClr val="tx1"/>
              </a:solidFill>
            </a:endParaRPr>
          </a:p>
          <a:p>
            <a:endParaRPr lang="en-US" dirty="0" smtClean="0">
              <a:solidFill>
                <a:schemeClr val="tx1"/>
              </a:solidFill>
            </a:endParaRPr>
          </a:p>
          <a:p>
            <a:r>
              <a:rPr lang="ru-RU" dirty="0" smtClean="0">
                <a:solidFill>
                  <a:schemeClr val="tx1"/>
                </a:solidFill>
              </a:rPr>
              <a:t>Блок-диаграммы</a:t>
            </a:r>
          </a:p>
          <a:p>
            <a:endParaRPr lang="en-US" dirty="0" smtClean="0">
              <a:solidFill>
                <a:schemeClr val="tx1"/>
              </a:solidFill>
            </a:endParaRPr>
          </a:p>
          <a:p>
            <a:endParaRPr lang="en-US" dirty="0" smtClean="0">
              <a:solidFill>
                <a:schemeClr val="tx1"/>
              </a:solidFill>
            </a:endParaRPr>
          </a:p>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r>
              <a:rPr lang="ru-RU" dirty="0" smtClean="0">
                <a:solidFill>
                  <a:schemeClr val="tx1"/>
                </a:solidFill>
              </a:rPr>
              <a:t>Фотокарты</a:t>
            </a:r>
          </a:p>
          <a:p>
            <a:endParaRPr lang="ru-RU" dirty="0" smtClean="0">
              <a:solidFill>
                <a:schemeClr val="tx1"/>
              </a:solidFill>
            </a:endParaRPr>
          </a:p>
          <a:p>
            <a:endParaRPr lang="ru-RU" dirty="0">
              <a:solidFill>
                <a:schemeClr val="tx1"/>
              </a:solidFill>
            </a:endParaRPr>
          </a:p>
          <a:p>
            <a:endParaRPr lang="ru-RU" dirty="0" smtClean="0">
              <a:solidFill>
                <a:schemeClr val="tx1"/>
              </a:solidFill>
            </a:endParaRPr>
          </a:p>
          <a:p>
            <a:endParaRPr lang="en-US" dirty="0" smtClean="0">
              <a:solidFill>
                <a:schemeClr val="tx1"/>
              </a:solidFill>
            </a:endParaRPr>
          </a:p>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r>
              <a:rPr lang="ru-RU" dirty="0" smtClean="0">
                <a:solidFill>
                  <a:schemeClr val="tx1"/>
                </a:solidFill>
              </a:rPr>
              <a:t>Цифровые карты (цифровые модели объектов)</a:t>
            </a:r>
          </a:p>
          <a:p>
            <a:endParaRPr lang="en-US" dirty="0" smtClean="0">
              <a:solidFill>
                <a:schemeClr val="tx1"/>
              </a:solidFill>
            </a:endParaRPr>
          </a:p>
          <a:p>
            <a:r>
              <a:rPr lang="ru-RU" dirty="0" smtClean="0">
                <a:solidFill>
                  <a:schemeClr val="tx1"/>
                </a:solidFill>
              </a:rPr>
              <a:t>Электронные карты</a:t>
            </a:r>
          </a:p>
          <a:p>
            <a:endParaRPr lang="en-US" dirty="0" smtClean="0">
              <a:solidFill>
                <a:schemeClr val="tx1"/>
              </a:solidFill>
            </a:endParaRPr>
          </a:p>
          <a:p>
            <a:r>
              <a:rPr lang="ru-RU" dirty="0" smtClean="0">
                <a:solidFill>
                  <a:schemeClr val="tx1"/>
                </a:solidFill>
              </a:rPr>
              <a:t>Картосхемы, схематические карты</a:t>
            </a:r>
            <a:endParaRPr lang="ru-RU" dirty="0">
              <a:solidFill>
                <a:schemeClr val="tx1"/>
              </a:solidFill>
            </a:endParaRPr>
          </a:p>
        </p:txBody>
      </p:sp>
      <p:sp>
        <p:nvSpPr>
          <p:cNvPr id="3" name="Заголовок 2"/>
          <p:cNvSpPr>
            <a:spLocks noGrp="1"/>
          </p:cNvSpPr>
          <p:nvPr>
            <p:ph type="ctrTitle"/>
          </p:nvPr>
        </p:nvSpPr>
        <p:spPr>
          <a:xfrm>
            <a:off x="395536" y="332657"/>
            <a:ext cx="8496944" cy="720080"/>
          </a:xfrm>
        </p:spPr>
        <p:txBody>
          <a:bodyPr/>
          <a:lstStyle/>
          <a:p>
            <a:pPr marL="182880" indent="0">
              <a:buNone/>
            </a:pPr>
            <a:r>
              <a:rPr lang="ru-RU" sz="2800" dirty="0" smtClean="0">
                <a:solidFill>
                  <a:schemeClr val="tx1"/>
                </a:solidFill>
              </a:rPr>
              <a:t>Другие виды картографических изображений</a:t>
            </a:r>
            <a:endParaRPr lang="ru-RU" sz="2800" dirty="0">
              <a:solidFill>
                <a:schemeClr val="tx1"/>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908720"/>
            <a:ext cx="1109472" cy="146304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924944"/>
            <a:ext cx="3496792" cy="194421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756" y="1556792"/>
            <a:ext cx="3964445" cy="208823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3972" y="5157192"/>
            <a:ext cx="2009800" cy="1507350"/>
          </a:xfrm>
          <a:prstGeom prst="rect">
            <a:avLst/>
          </a:prstGeom>
        </p:spPr>
      </p:pic>
    </p:spTree>
    <p:extLst>
      <p:ext uri="{BB962C8B-B14F-4D97-AF65-F5344CB8AC3E}">
        <p14:creationId xmlns:p14="http://schemas.microsoft.com/office/powerpoint/2010/main" val="1378097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3636085" cy="1368152"/>
          </a:xfrm>
        </p:spPr>
        <p:txBody>
          <a:bodyPr/>
          <a:lstStyle/>
          <a:p>
            <a:r>
              <a:rPr lang="ru-RU" sz="2400" dirty="0" smtClean="0">
                <a:solidFill>
                  <a:schemeClr val="tx1"/>
                </a:solidFill>
              </a:rPr>
              <a:t>Сущность и </a:t>
            </a:r>
            <a:r>
              <a:rPr lang="ru-RU" sz="2400" dirty="0">
                <a:solidFill>
                  <a:schemeClr val="tx1"/>
                </a:solidFill>
              </a:rPr>
              <a:t>факторы картографической генерализации</a:t>
            </a:r>
          </a:p>
        </p:txBody>
      </p:sp>
      <p:sp>
        <p:nvSpPr>
          <p:cNvPr id="3" name="Объект 2"/>
          <p:cNvSpPr>
            <a:spLocks noGrp="1"/>
          </p:cNvSpPr>
          <p:nvPr>
            <p:ph idx="1"/>
          </p:nvPr>
        </p:nvSpPr>
        <p:spPr>
          <a:xfrm>
            <a:off x="4593515" y="188640"/>
            <a:ext cx="4370973" cy="6408712"/>
          </a:xfrm>
        </p:spPr>
        <p:txBody>
          <a:bodyPr>
            <a:normAutofit fontScale="55000" lnSpcReduction="20000"/>
          </a:bodyPr>
          <a:lstStyle/>
          <a:p>
            <a:pPr algn="just" fontAlgn="base"/>
            <a:r>
              <a:rPr lang="ru-RU" b="1" dirty="0">
                <a:solidFill>
                  <a:schemeClr val="tx1"/>
                </a:solidFill>
              </a:rPr>
              <a:t>Генерализация определяется несколькими факторами</a:t>
            </a:r>
            <a:r>
              <a:rPr lang="ru-RU" dirty="0">
                <a:solidFill>
                  <a:schemeClr val="tx1"/>
                </a:solidFill>
              </a:rPr>
              <a:t>:</a:t>
            </a:r>
          </a:p>
          <a:p>
            <a:pPr algn="just" fontAlgn="base"/>
            <a:r>
              <a:rPr lang="ru-RU" b="1" i="1" dirty="0">
                <a:solidFill>
                  <a:schemeClr val="tx1"/>
                </a:solidFill>
              </a:rPr>
              <a:t>а) масштабом карты</a:t>
            </a:r>
            <a:r>
              <a:rPr lang="ru-RU" dirty="0">
                <a:solidFill>
                  <a:schemeClr val="tx1"/>
                </a:solidFill>
              </a:rPr>
              <a:t>. Он наиболее существенно влияет на картографическую генерализацию. На карте, которая </a:t>
            </a:r>
            <a:r>
              <a:rPr lang="ru-RU" dirty="0" smtClean="0">
                <a:solidFill>
                  <a:schemeClr val="tx1"/>
                </a:solidFill>
              </a:rPr>
              <a:t>имеет масштаб</a:t>
            </a:r>
            <a:r>
              <a:rPr lang="ru-RU" dirty="0">
                <a:solidFill>
                  <a:schemeClr val="tx1"/>
                </a:solidFill>
              </a:rPr>
              <a:t> 1:10 </a:t>
            </a:r>
            <a:r>
              <a:rPr lang="ru-RU" dirty="0" smtClean="0">
                <a:solidFill>
                  <a:schemeClr val="tx1"/>
                </a:solidFill>
              </a:rPr>
              <a:t>000,</a:t>
            </a:r>
            <a:r>
              <a:rPr lang="ru-RU" dirty="0">
                <a:solidFill>
                  <a:schemeClr val="tx1"/>
                </a:solidFill>
              </a:rPr>
              <a:t> участок местности в 1 км2 имеет площадь 100 см2. Это значит, что все объекты, показанные в крупном масштабе, просто графически невозможно отобразить в более мелком виде, надо обобщить изображение, отобрать наиболее важные его элементы;</a:t>
            </a:r>
          </a:p>
          <a:p>
            <a:pPr algn="just" fontAlgn="base"/>
            <a:r>
              <a:rPr lang="ru-RU" b="1" i="1" dirty="0">
                <a:solidFill>
                  <a:schemeClr val="tx1"/>
                </a:solidFill>
              </a:rPr>
              <a:t>б) назначением карты</a:t>
            </a:r>
            <a:r>
              <a:rPr lang="ru-RU" dirty="0">
                <a:solidFill>
                  <a:schemeClr val="tx1"/>
                </a:solidFill>
              </a:rPr>
              <a:t>. Генерализация бывает различной на картах разного назначения, даже если они отображают одну и ту же территорию и одинаковы по масштабу. Например, административная карта России должна быть максимально подробной, содержать максимум сведений, которые можно показать в данном масштабе, а такая же карта, предназначенная для начальной шкалы, должна быть сильно </a:t>
            </a:r>
            <a:r>
              <a:rPr lang="ru-RU" dirty="0" err="1">
                <a:solidFill>
                  <a:schemeClr val="tx1"/>
                </a:solidFill>
              </a:rPr>
              <a:t>генерализованной</a:t>
            </a:r>
            <a:r>
              <a:rPr lang="ru-RU" dirty="0">
                <a:solidFill>
                  <a:schemeClr val="tx1"/>
                </a:solidFill>
              </a:rPr>
              <a:t>. На ней достаточно показать </a:t>
            </a:r>
            <a:r>
              <a:rPr lang="ru-RU" dirty="0" smtClean="0">
                <a:solidFill>
                  <a:schemeClr val="tx1"/>
                </a:solidFill>
              </a:rPr>
              <a:t>регионы </a:t>
            </a:r>
            <a:r>
              <a:rPr lang="ru-RU" dirty="0">
                <a:solidFill>
                  <a:schemeClr val="tx1"/>
                </a:solidFill>
              </a:rPr>
              <a:t>и их </a:t>
            </a:r>
            <a:r>
              <a:rPr lang="ru-RU" dirty="0" smtClean="0">
                <a:solidFill>
                  <a:schemeClr val="tx1"/>
                </a:solidFill>
              </a:rPr>
              <a:t>центры;</a:t>
            </a:r>
            <a:endParaRPr lang="ru-RU" dirty="0">
              <a:solidFill>
                <a:schemeClr val="tx1"/>
              </a:solidFill>
            </a:endParaRPr>
          </a:p>
          <a:p>
            <a:pPr algn="just" fontAlgn="base"/>
            <a:r>
              <a:rPr lang="ru-RU" b="1" i="1" dirty="0">
                <a:solidFill>
                  <a:schemeClr val="tx1"/>
                </a:solidFill>
              </a:rPr>
              <a:t>в) </a:t>
            </a:r>
            <a:r>
              <a:rPr lang="ru-RU" i="1" dirty="0">
                <a:solidFill>
                  <a:schemeClr val="tx1"/>
                </a:solidFill>
              </a:rPr>
              <a:t>т</a:t>
            </a:r>
            <a:r>
              <a:rPr lang="ru-RU" i="1" dirty="0" smtClean="0">
                <a:solidFill>
                  <a:schemeClr val="tx1"/>
                </a:solidFill>
              </a:rPr>
              <a:t>ематика</a:t>
            </a:r>
            <a:r>
              <a:rPr lang="ru-RU" dirty="0" smtClean="0">
                <a:solidFill>
                  <a:schemeClr val="tx1"/>
                </a:solidFill>
              </a:rPr>
              <a:t> </a:t>
            </a:r>
            <a:r>
              <a:rPr lang="ru-RU" dirty="0">
                <a:solidFill>
                  <a:schemeClr val="tx1"/>
                </a:solidFill>
              </a:rPr>
              <a:t>является фактором генерализации для географической основы тематической карты. Так, для геологической карты рельеф и </a:t>
            </a:r>
            <a:r>
              <a:rPr lang="ru-RU" dirty="0" err="1">
                <a:solidFill>
                  <a:schemeClr val="tx1"/>
                </a:solidFill>
              </a:rPr>
              <a:t>гидросеть</a:t>
            </a:r>
            <a:r>
              <a:rPr lang="ru-RU" dirty="0">
                <a:solidFill>
                  <a:schemeClr val="tx1"/>
                </a:solidFill>
              </a:rPr>
              <a:t> являются важными элементами, поскольку связаны с геологическим строением, и в силу этого передаются по возможности подробно, в отличие от населенных пунктов и дорог. Для экономической карты роль тех же элементов географической основы </a:t>
            </a:r>
            <a:r>
              <a:rPr lang="ru-RU" dirty="0" smtClean="0">
                <a:solidFill>
                  <a:schemeClr val="tx1"/>
                </a:solidFill>
              </a:rPr>
              <a:t>противоположная;</a:t>
            </a:r>
            <a:endParaRPr lang="ru-RU" dirty="0">
              <a:solidFill>
                <a:schemeClr val="tx1"/>
              </a:solidFill>
            </a:endParaRPr>
          </a:p>
          <a:p>
            <a:pPr algn="just" fontAlgn="base"/>
            <a:r>
              <a:rPr lang="ru-RU" b="1" i="1" dirty="0">
                <a:solidFill>
                  <a:schemeClr val="tx1"/>
                </a:solidFill>
              </a:rPr>
              <a:t>г) особенностями картографируемой территории</a:t>
            </a:r>
            <a:r>
              <a:rPr lang="ru-RU" dirty="0">
                <a:solidFill>
                  <a:schemeClr val="tx1"/>
                </a:solidFill>
              </a:rPr>
              <a:t>. Воздействие их на генерализацию проявляется в том, что карты передают наиболее типичные, характерные элементы этой территории. Например, на физической карте в пределах тундры, где имеются тысячи озер, можно при генерализации исключить некоторые мелкие озера, важно лишь отобразить </a:t>
            </a:r>
            <a:r>
              <a:rPr lang="ru-RU" dirty="0" err="1">
                <a:solidFill>
                  <a:schemeClr val="tx1"/>
                </a:solidFill>
              </a:rPr>
              <a:t>озерность</a:t>
            </a:r>
            <a:r>
              <a:rPr lang="ru-RU" dirty="0">
                <a:solidFill>
                  <a:schemeClr val="tx1"/>
                </a:solidFill>
              </a:rPr>
              <a:t> территории. Но невозможно исключать малые озера в степной или полупустынной зоне. Здесь </a:t>
            </a:r>
            <a:r>
              <a:rPr lang="ru-RU" dirty="0" smtClean="0">
                <a:solidFill>
                  <a:schemeClr val="tx1"/>
                </a:solidFill>
              </a:rPr>
              <a:t>приходится </a:t>
            </a:r>
            <a:r>
              <a:rPr lang="ru-RU" dirty="0">
                <a:solidFill>
                  <a:schemeClr val="tx1"/>
                </a:solidFill>
              </a:rPr>
              <a:t>показывать их с наибольшей </a:t>
            </a:r>
            <a:r>
              <a:rPr lang="ru-RU" dirty="0" smtClean="0">
                <a:solidFill>
                  <a:schemeClr val="tx1"/>
                </a:solidFill>
              </a:rPr>
              <a:t>тщательностью, иногда даже с преувеличением размеров.</a:t>
            </a:r>
            <a:endParaRPr lang="ru-RU" dirty="0">
              <a:solidFill>
                <a:schemeClr val="tx1"/>
              </a:solidFill>
            </a:endParaRPr>
          </a:p>
        </p:txBody>
      </p:sp>
      <p:sp>
        <p:nvSpPr>
          <p:cNvPr id="4" name="Текст 3"/>
          <p:cNvSpPr>
            <a:spLocks noGrp="1"/>
          </p:cNvSpPr>
          <p:nvPr>
            <p:ph type="body" sz="half" idx="2"/>
          </p:nvPr>
        </p:nvSpPr>
        <p:spPr>
          <a:xfrm>
            <a:off x="467544" y="1844824"/>
            <a:ext cx="3816423" cy="4680520"/>
          </a:xfrm>
        </p:spPr>
        <p:txBody>
          <a:bodyPr>
            <a:normAutofit fontScale="92500"/>
          </a:bodyPr>
          <a:lstStyle/>
          <a:p>
            <a:pPr algn="just"/>
            <a:r>
              <a:rPr lang="ru-RU" dirty="0" smtClean="0">
                <a:solidFill>
                  <a:schemeClr val="tx1"/>
                </a:solidFill>
              </a:rPr>
              <a:t>Картографическая генерализация – это </a:t>
            </a:r>
            <a:r>
              <a:rPr lang="ru-RU" dirty="0">
                <a:solidFill>
                  <a:schemeClr val="tx1"/>
                </a:solidFill>
              </a:rPr>
              <a:t> отбор и обобщение изображаемых на карте объектов соответственно назначению и масштабу карты и особенностям картографируемой территории. </a:t>
            </a:r>
            <a:endParaRPr lang="ru-RU" dirty="0" smtClean="0">
              <a:solidFill>
                <a:schemeClr val="tx1"/>
              </a:solidFill>
            </a:endParaRPr>
          </a:p>
          <a:p>
            <a:pPr algn="just"/>
            <a:r>
              <a:rPr lang="ru-RU" dirty="0">
                <a:solidFill>
                  <a:schemeClr val="tx1"/>
                </a:solidFill>
              </a:rPr>
              <a:t>Необходимость генерализации непосредственно вытекает из того, что карта по своим геометрическим размерам значительно меньше изображаемой местности. Поэтому изобразить на ней всё, что на местности присутствует, невозможно в принципе. При получении фотоизображений уменьшение происходит равномерно для всех объектов, и возможность их отображения определяется геометрическими размерами. При картографическом изображении объекты показа выбираются целенаправленно, в зависимости от их важности</a:t>
            </a:r>
            <a:r>
              <a:rPr lang="ru-RU" dirty="0" smtClean="0">
                <a:solidFill>
                  <a:schemeClr val="tx1"/>
                </a:solidFill>
              </a:rPr>
              <a:t>.</a:t>
            </a:r>
          </a:p>
          <a:p>
            <a:pPr algn="just"/>
            <a:r>
              <a:rPr lang="ru-RU" dirty="0">
                <a:solidFill>
                  <a:schemeClr val="tx1"/>
                </a:solidFill>
              </a:rPr>
              <a:t>Генерализация не только «разгружает» карту от избыточных деталей, но и способствует отображению крупных объектов, а также их глубинных свойств. </a:t>
            </a:r>
            <a:endParaRPr lang="ru-RU" dirty="0" smtClean="0">
              <a:solidFill>
                <a:schemeClr val="tx1"/>
              </a:solidFill>
            </a:endParaRPr>
          </a:p>
          <a:p>
            <a:pPr algn="just"/>
            <a:endParaRPr lang="ru-RU" dirty="0" smtClean="0">
              <a:solidFill>
                <a:schemeClr val="tx1"/>
              </a:solidFill>
            </a:endParaRPr>
          </a:p>
        </p:txBody>
      </p:sp>
    </p:spTree>
    <p:extLst>
      <p:ext uri="{BB962C8B-B14F-4D97-AF65-F5344CB8AC3E}">
        <p14:creationId xmlns:p14="http://schemas.microsoft.com/office/powerpoint/2010/main" val="3692599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7729" y="476672"/>
            <a:ext cx="3636085" cy="792088"/>
          </a:xfrm>
        </p:spPr>
        <p:txBody>
          <a:bodyPr/>
          <a:lstStyle/>
          <a:p>
            <a:r>
              <a:rPr lang="ru-RU" sz="2400" dirty="0" smtClean="0">
                <a:solidFill>
                  <a:schemeClr val="tx1"/>
                </a:solidFill>
              </a:rPr>
              <a:t>Виды генерализации</a:t>
            </a:r>
            <a:endParaRPr lang="ru-RU" sz="2400" dirty="0">
              <a:solidFill>
                <a:schemeClr val="tx1"/>
              </a:solidFill>
            </a:endParaRPr>
          </a:p>
        </p:txBody>
      </p:sp>
      <p:sp>
        <p:nvSpPr>
          <p:cNvPr id="4" name="Текст 3"/>
          <p:cNvSpPr>
            <a:spLocks noGrp="1"/>
          </p:cNvSpPr>
          <p:nvPr>
            <p:ph type="body" sz="half" idx="2"/>
          </p:nvPr>
        </p:nvSpPr>
        <p:spPr>
          <a:xfrm>
            <a:off x="395536" y="1772816"/>
            <a:ext cx="3600400" cy="4392488"/>
          </a:xfrm>
        </p:spPr>
        <p:txBody>
          <a:bodyPr>
            <a:normAutofit/>
          </a:bodyPr>
          <a:lstStyle/>
          <a:p>
            <a:r>
              <a:rPr lang="ru-RU" sz="1600" dirty="0" smtClean="0">
                <a:solidFill>
                  <a:schemeClr val="tx1"/>
                </a:solidFill>
              </a:rPr>
              <a:t>Существуют следующие виды генерализации, т.е. операции по преобразованию картографических изображений:</a:t>
            </a:r>
          </a:p>
          <a:p>
            <a:r>
              <a:rPr lang="ru-RU" sz="1600" dirty="0" smtClean="0">
                <a:solidFill>
                  <a:schemeClr val="tx1"/>
                </a:solidFill>
              </a:rPr>
              <a:t>- обобщение очертаний;</a:t>
            </a:r>
          </a:p>
          <a:p>
            <a:r>
              <a:rPr lang="ru-RU" sz="1600" dirty="0" smtClean="0">
                <a:solidFill>
                  <a:schemeClr val="tx1"/>
                </a:solidFill>
              </a:rPr>
              <a:t>- обобщение количественных характеристик;</a:t>
            </a:r>
          </a:p>
          <a:p>
            <a:r>
              <a:rPr lang="ru-RU" sz="1600" dirty="0" smtClean="0">
                <a:solidFill>
                  <a:schemeClr val="tx1"/>
                </a:solidFill>
              </a:rPr>
              <a:t>- обобщение качественных характеристик;</a:t>
            </a:r>
          </a:p>
          <a:p>
            <a:r>
              <a:rPr lang="ru-RU" sz="1600" dirty="0" smtClean="0">
                <a:solidFill>
                  <a:schemeClr val="tx1"/>
                </a:solidFill>
              </a:rPr>
              <a:t>- отбор;</a:t>
            </a:r>
          </a:p>
          <a:p>
            <a:r>
              <a:rPr lang="ru-RU" sz="1600" dirty="0" smtClean="0">
                <a:solidFill>
                  <a:schemeClr val="tx1"/>
                </a:solidFill>
              </a:rPr>
              <a:t>- переход от индивидуальных изображений объектов к собирательным.</a:t>
            </a:r>
            <a:endParaRPr lang="ru-RU" sz="16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980728"/>
            <a:ext cx="505673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750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6021288"/>
            <a:ext cx="5970494" cy="403412"/>
          </a:xfrm>
        </p:spPr>
        <p:txBody>
          <a:bodyPr/>
          <a:lstStyle/>
          <a:p>
            <a:pPr algn="just"/>
            <a:r>
              <a:rPr lang="ru-RU" dirty="0" smtClean="0">
                <a:solidFill>
                  <a:schemeClr val="tx1"/>
                </a:solidFill>
              </a:rPr>
              <a:t>Обобщение очертаний</a:t>
            </a:r>
            <a:endParaRPr lang="ru-RU"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08306"/>
            <a:ext cx="7938253" cy="574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384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3636085" cy="1258493"/>
          </a:xfrm>
        </p:spPr>
        <p:txBody>
          <a:bodyPr/>
          <a:lstStyle/>
          <a:p>
            <a:r>
              <a:rPr lang="ru-RU" sz="2400" dirty="0" smtClean="0">
                <a:solidFill>
                  <a:schemeClr val="tx1"/>
                </a:solidFill>
              </a:rPr>
              <a:t>Отбор картографируемых явлений</a:t>
            </a:r>
            <a:endParaRPr lang="ru-RU" sz="2400" dirty="0">
              <a:solidFill>
                <a:schemeClr val="tx1"/>
              </a:solidFill>
            </a:endParaRPr>
          </a:p>
        </p:txBody>
      </p:sp>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smtClean="0"/>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86141"/>
            <a:ext cx="4057143" cy="6085715"/>
          </a:xfrm>
          <a:prstGeom prst="rect">
            <a:avLst/>
          </a:prstGeom>
        </p:spPr>
      </p:pic>
      <p:sp>
        <p:nvSpPr>
          <p:cNvPr id="4" name="Прямоугольник 3"/>
          <p:cNvSpPr/>
          <p:nvPr/>
        </p:nvSpPr>
        <p:spPr>
          <a:xfrm>
            <a:off x="319569" y="1916832"/>
            <a:ext cx="4176464" cy="4093428"/>
          </a:xfrm>
          <a:prstGeom prst="rect">
            <a:avLst/>
          </a:prstGeom>
        </p:spPr>
        <p:txBody>
          <a:bodyPr wrap="square">
            <a:spAutoFit/>
          </a:bodyPr>
          <a:lstStyle/>
          <a:p>
            <a:pPr algn="just"/>
            <a:r>
              <a:rPr lang="ru-RU" sz="1300" i="1" dirty="0"/>
              <a:t>Отбор</a:t>
            </a:r>
            <a:r>
              <a:rPr lang="ru-RU" sz="1300" dirty="0"/>
              <a:t> картографируемых объектов заключается в удалении с карты объектов, оказавшихся для неё избыточными. Вопрос о сохранении или снятии с карты того или иного конкретного объекта решается на основе критериев – цензов и нормативов. Ценз отбора – качественная или количественная характеристика, в зависимости от которой объект снимается или не снимается с карты. Пример качественного ценза – показ на карте населенных пунктов, являющихся центрами административно-территориальных образований. Пример количественного ценза – обычная практика снятия с карт водотоков, длина которых в масштабе карты составляет менее 0,5 см для мелкомасштабных научно-справочных карт, 1 см для топографических и 2 см для учебных.</a:t>
            </a:r>
          </a:p>
          <a:p>
            <a:pPr algn="just"/>
            <a:r>
              <a:rPr lang="ru-RU" sz="1300" dirty="0"/>
              <a:t>Норматив отбора – количество однотипных объектов, показываемых в расчете на единицу площади карты, например не более 100 населенных пунктов на 1 дм</a:t>
            </a:r>
            <a:r>
              <a:rPr lang="ru-RU" sz="1300" baseline="30000" dirty="0"/>
              <a:t>2</a:t>
            </a:r>
            <a:r>
              <a:rPr lang="ru-RU" sz="1300" dirty="0"/>
              <a:t> карты. </a:t>
            </a:r>
          </a:p>
        </p:txBody>
      </p:sp>
    </p:spTree>
    <p:extLst>
      <p:ext uri="{BB962C8B-B14F-4D97-AF65-F5344CB8AC3E}">
        <p14:creationId xmlns:p14="http://schemas.microsoft.com/office/powerpoint/2010/main" val="2219350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636085" cy="1258493"/>
          </a:xfrm>
        </p:spPr>
        <p:txBody>
          <a:bodyPr/>
          <a:lstStyle/>
          <a:p>
            <a:r>
              <a:rPr lang="ru-RU" sz="2400" dirty="0" smtClean="0">
                <a:solidFill>
                  <a:schemeClr val="tx1"/>
                </a:solidFill>
              </a:rPr>
              <a:t>Обобщение качественных характеристик</a:t>
            </a:r>
            <a:endParaRPr lang="ru-RU" sz="2400"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5427" y="1974056"/>
            <a:ext cx="4825173" cy="2895104"/>
          </a:xfrm>
        </p:spPr>
      </p:pic>
      <p:sp>
        <p:nvSpPr>
          <p:cNvPr id="4" name="Текст 3"/>
          <p:cNvSpPr>
            <a:spLocks noGrp="1"/>
          </p:cNvSpPr>
          <p:nvPr>
            <p:ph type="body" sz="half" idx="2"/>
          </p:nvPr>
        </p:nvSpPr>
        <p:spPr>
          <a:xfrm>
            <a:off x="539552" y="2060848"/>
            <a:ext cx="3388660" cy="3384376"/>
          </a:xfrm>
        </p:spPr>
        <p:txBody>
          <a:bodyPr>
            <a:normAutofit/>
          </a:bodyPr>
          <a:lstStyle/>
          <a:p>
            <a:pPr algn="just"/>
            <a:r>
              <a:rPr lang="ru-RU" sz="1800" dirty="0">
                <a:solidFill>
                  <a:schemeClr val="tx1"/>
                </a:solidFill>
              </a:rPr>
              <a:t>З</a:t>
            </a:r>
            <a:r>
              <a:rPr lang="ru-RU" sz="1800" dirty="0" smtClean="0">
                <a:solidFill>
                  <a:schemeClr val="tx1"/>
                </a:solidFill>
              </a:rPr>
              <a:t>аключается </a:t>
            </a:r>
            <a:r>
              <a:rPr lang="ru-RU" sz="1800" dirty="0">
                <a:solidFill>
                  <a:schemeClr val="tx1"/>
                </a:solidFill>
              </a:rPr>
              <a:t>упрощении классификаций и шкал, отказе от них. Так, на геологических картах от деления на ярусы могут переходить к отделам, затем – к системам, на почвенных картах – от разновидностей почв к их видам и т.п.</a:t>
            </a:r>
          </a:p>
        </p:txBody>
      </p:sp>
    </p:spTree>
    <p:extLst>
      <p:ext uri="{BB962C8B-B14F-4D97-AF65-F5344CB8AC3E}">
        <p14:creationId xmlns:p14="http://schemas.microsoft.com/office/powerpoint/2010/main" val="367430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400" dirty="0" smtClean="0">
                <a:solidFill>
                  <a:schemeClr val="tx1"/>
                </a:solidFill>
              </a:rPr>
              <a:t>Обобщение количественных характеристик</a:t>
            </a:r>
            <a:endParaRPr lang="ru-RU" sz="2400" dirty="0">
              <a:solidFill>
                <a:schemeClr val="tx1"/>
              </a:solidFill>
            </a:endParaRPr>
          </a:p>
        </p:txBody>
      </p:sp>
      <p:sp>
        <p:nvSpPr>
          <p:cNvPr id="4" name="Текст 3"/>
          <p:cNvSpPr>
            <a:spLocks noGrp="1"/>
          </p:cNvSpPr>
          <p:nvPr>
            <p:ph type="body" sz="half" idx="2"/>
          </p:nvPr>
        </p:nvSpPr>
        <p:spPr>
          <a:xfrm>
            <a:off x="467544" y="2636912"/>
            <a:ext cx="3388660" cy="3312368"/>
          </a:xfrm>
        </p:spPr>
        <p:txBody>
          <a:bodyPr>
            <a:normAutofit fontScale="92500" lnSpcReduction="10000"/>
          </a:bodyPr>
          <a:lstStyle/>
          <a:p>
            <a:pPr algn="just"/>
            <a:r>
              <a:rPr lang="ru-RU" sz="1800" dirty="0" smtClean="0">
                <a:solidFill>
                  <a:schemeClr val="tx1"/>
                </a:solidFill>
              </a:rPr>
              <a:t>Заключается в упрощении шкал, слиянии нескольких градаций в одну, замене нескольких изолиний на одну, при увеличении интервалов между изолиниями. </a:t>
            </a:r>
            <a:r>
              <a:rPr lang="ru-RU" sz="1800" dirty="0">
                <a:solidFill>
                  <a:schemeClr val="tx1"/>
                </a:solidFill>
              </a:rPr>
              <a:t>Так, существует четкая связь между масштабами топографических карт и высотой сечения рельефа: 2,5 м в масштабе 1:10 000, 5 м в масштабе 1:25 000, 10 м в масштабе 1:50 000 и т.д.</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620688"/>
            <a:ext cx="4989944" cy="366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965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052736"/>
            <a:ext cx="3636085" cy="1258493"/>
          </a:xfrm>
        </p:spPr>
        <p:txBody>
          <a:bodyPr/>
          <a:lstStyle/>
          <a:p>
            <a:r>
              <a:rPr lang="ru-RU" sz="2400" dirty="0" smtClean="0">
                <a:solidFill>
                  <a:schemeClr val="tx1"/>
                </a:solidFill>
              </a:rPr>
              <a:t>Переход от индивидуальных обозначений объектов к собирательным</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4607" y="731838"/>
            <a:ext cx="4053365" cy="5433466"/>
          </a:xfrm>
        </p:spPr>
      </p:pic>
      <p:sp>
        <p:nvSpPr>
          <p:cNvPr id="4" name="Текст 3"/>
          <p:cNvSpPr>
            <a:spLocks noGrp="1"/>
          </p:cNvSpPr>
          <p:nvPr>
            <p:ph type="body" sz="half" idx="2"/>
          </p:nvPr>
        </p:nvSpPr>
        <p:spPr>
          <a:xfrm>
            <a:off x="467545" y="2420888"/>
            <a:ext cx="3384376" cy="4032448"/>
          </a:xfrm>
        </p:spPr>
        <p:txBody>
          <a:bodyPr>
            <a:normAutofit/>
          </a:bodyPr>
          <a:lstStyle/>
          <a:p>
            <a:pPr algn="just"/>
            <a:r>
              <a:rPr lang="ru-RU" dirty="0">
                <a:solidFill>
                  <a:schemeClr val="tx1"/>
                </a:solidFill>
              </a:rPr>
              <a:t>Р</a:t>
            </a:r>
            <a:r>
              <a:rPr lang="ru-RU" dirty="0" smtClean="0">
                <a:solidFill>
                  <a:schemeClr val="tx1"/>
                </a:solidFill>
              </a:rPr>
              <a:t>еализуется </a:t>
            </a:r>
            <a:r>
              <a:rPr lang="ru-RU" dirty="0">
                <a:solidFill>
                  <a:schemeClr val="tx1"/>
                </a:solidFill>
              </a:rPr>
              <a:t>через совместное использование знаков простых объектов (например, замена перемежающихся контуров кустарника и луга знаками кустарника по лугу без указания отдельных контуров) или, что более существенно, через их замену знаками обобщающих понятий (примеры: изображение населенного пункта вначале в виде отдельных строений, далее кварталами, общим контуром и затем </a:t>
            </a:r>
            <a:r>
              <a:rPr lang="ru-RU" dirty="0" smtClean="0">
                <a:solidFill>
                  <a:schemeClr val="tx1"/>
                </a:solidFill>
              </a:rPr>
              <a:t>пунсоном; </a:t>
            </a:r>
            <a:r>
              <a:rPr lang="ru-RU" dirty="0">
                <a:solidFill>
                  <a:schemeClr val="tx1"/>
                </a:solidFill>
              </a:rPr>
              <a:t>переход от изображения золотоносного бассейна путем обозначения отдельных месторождений к указанию ареала бассейна</a:t>
            </a:r>
            <a:r>
              <a:rPr lang="ru-RU" dirty="0" smtClean="0">
                <a:solidFill>
                  <a:schemeClr val="tx1"/>
                </a:solidFill>
              </a:rPr>
              <a:t>).</a:t>
            </a:r>
            <a:endParaRPr lang="ru-RU" dirty="0">
              <a:solidFill>
                <a:schemeClr val="tx1"/>
              </a:solidFill>
            </a:endParaRPr>
          </a:p>
        </p:txBody>
      </p:sp>
    </p:spTree>
    <p:extLst>
      <p:ext uri="{BB962C8B-B14F-4D97-AF65-F5344CB8AC3E}">
        <p14:creationId xmlns:p14="http://schemas.microsoft.com/office/powerpoint/2010/main" val="3622203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3636085" cy="1258493"/>
          </a:xfrm>
        </p:spPr>
        <p:txBody>
          <a:bodyPr/>
          <a:lstStyle/>
          <a:p>
            <a:r>
              <a:rPr lang="ru-RU" sz="2000" dirty="0">
                <a:solidFill>
                  <a:schemeClr val="tx1"/>
                </a:solidFill>
              </a:rPr>
              <a:t>Учет при генерализации взаимосвязей картографируемых явлений.</a:t>
            </a:r>
          </a:p>
        </p:txBody>
      </p:sp>
      <p:sp>
        <p:nvSpPr>
          <p:cNvPr id="3" name="Объект 2"/>
          <p:cNvSpPr>
            <a:spLocks noGrp="1"/>
          </p:cNvSpPr>
          <p:nvPr>
            <p:ph idx="1"/>
          </p:nvPr>
        </p:nvSpPr>
        <p:spPr>
          <a:xfrm>
            <a:off x="4427984" y="260648"/>
            <a:ext cx="4536505" cy="6336704"/>
          </a:xfrm>
        </p:spPr>
        <p:txBody>
          <a:bodyPr>
            <a:normAutofit fontScale="47500" lnSpcReduction="20000"/>
          </a:bodyPr>
          <a:lstStyle/>
          <a:p>
            <a:pPr algn="just"/>
            <a:r>
              <a:rPr lang="ru-RU" sz="2300" dirty="0" smtClean="0">
                <a:solidFill>
                  <a:schemeClr val="tx1"/>
                </a:solidFill>
              </a:rPr>
              <a:t>Учету </a:t>
            </a:r>
            <a:r>
              <a:rPr lang="ru-RU" sz="2300" dirty="0">
                <a:solidFill>
                  <a:schemeClr val="tx1"/>
                </a:solidFill>
              </a:rPr>
              <a:t>при генерализации подлежат следующие виды взаимосвязей.</a:t>
            </a:r>
          </a:p>
          <a:p>
            <a:pPr algn="just"/>
            <a:r>
              <a:rPr lang="ru-RU" sz="2300" i="1" dirty="0">
                <a:solidFill>
                  <a:schemeClr val="tx1"/>
                </a:solidFill>
              </a:rPr>
              <a:t>Между объектами, входящими в некоторую более общую систему</a:t>
            </a:r>
            <a:r>
              <a:rPr lang="ru-RU" sz="2300" dirty="0">
                <a:solidFill>
                  <a:schemeClr val="tx1"/>
                </a:solidFill>
              </a:rPr>
              <a:t>, образующую самостоятельный и единый элемент содержания карты. По этой причине реки, служащие стоком озер, или протоками между озерами, изображаются на карте вне зависимости от своей длины и других параметров. В противном случае проточное озеро на карте будет показано как бессточное, либо произойдет мнимый разрыв единой системы стока, что недопустимо.</a:t>
            </a:r>
          </a:p>
          <a:p>
            <a:pPr algn="just"/>
            <a:r>
              <a:rPr lang="ru-RU" sz="2300" i="1" dirty="0">
                <a:solidFill>
                  <a:schemeClr val="tx1"/>
                </a:solidFill>
              </a:rPr>
              <a:t>Между разными, но взаимосвязанными явлениями</a:t>
            </a:r>
            <a:r>
              <a:rPr lang="ru-RU" sz="2300" dirty="0">
                <a:solidFill>
                  <a:schemeClr val="tx1"/>
                </a:solidFill>
              </a:rPr>
              <a:t>. Так, город и дорога к нему (специально построенная, тупиковая) относятся к разным элементам содержания карты. Но связь между ними столь тесная, что показ одного без другого недопустим, поскольку в этом случае город, имеющий собственные коммуникации, будет показан на карте без них, либо (если снять обозначение города и оставить дорогу к нему) на карте появится дорога «в никуда», чего быть не должно.</a:t>
            </a:r>
          </a:p>
          <a:p>
            <a:pPr algn="just"/>
            <a:r>
              <a:rPr lang="ru-RU" sz="2300" i="1" dirty="0">
                <a:solidFill>
                  <a:schemeClr val="tx1"/>
                </a:solidFill>
              </a:rPr>
              <a:t>Между элементами разных, но взаимосвязанных карт</a:t>
            </a:r>
            <a:r>
              <a:rPr lang="ru-RU" sz="2300" dirty="0">
                <a:solidFill>
                  <a:schemeClr val="tx1"/>
                </a:solidFill>
              </a:rPr>
              <a:t>, входящих в атлас или серию карт. Карты в составе атласа или серии карт должны быть взаимно согласованы, в </a:t>
            </a:r>
            <a:r>
              <a:rPr lang="ru-RU" sz="2300" dirty="0" err="1">
                <a:solidFill>
                  <a:schemeClr val="tx1"/>
                </a:solidFill>
              </a:rPr>
              <a:t>т.ч</a:t>
            </a:r>
            <a:r>
              <a:rPr lang="ru-RU" sz="2300" dirty="0">
                <a:solidFill>
                  <a:schemeClr val="tx1"/>
                </a:solidFill>
              </a:rPr>
              <a:t>. по степени детальности. Так, если на почвенной карте показан контур аллювиальных почв вдоль некоторой реки, то на карте растительности там же должен быть показан и контур соответствующей растительности. </a:t>
            </a:r>
          </a:p>
          <a:p>
            <a:pPr algn="just"/>
            <a:r>
              <a:rPr lang="ru-RU" sz="2300" i="1" dirty="0">
                <a:solidFill>
                  <a:schemeClr val="tx1"/>
                </a:solidFill>
              </a:rPr>
              <a:t>Между количественными и качественными характеристиками</a:t>
            </a:r>
            <a:r>
              <a:rPr lang="ru-RU" sz="2300" dirty="0">
                <a:solidFill>
                  <a:schemeClr val="tx1"/>
                </a:solidFill>
              </a:rPr>
              <a:t>. Это означает, что элементы количественной характеристики, с которыми связаны качественные сдвиги, должны отображаться приоритетном порядке. Так, принято считать, что изогипса 200 м отделяет возвышенности от низменностей, а изобата 200 м </a:t>
            </a:r>
            <a:r>
              <a:rPr lang="ru-RU" sz="2300" dirty="0" err="1">
                <a:solidFill>
                  <a:schemeClr val="tx1"/>
                </a:solidFill>
              </a:rPr>
              <a:t>оконтуривает</a:t>
            </a:r>
            <a:r>
              <a:rPr lang="ru-RU" sz="2300" dirty="0">
                <a:solidFill>
                  <a:schemeClr val="tx1"/>
                </a:solidFill>
              </a:rPr>
              <a:t> шельф. Поэтому  изогипсу и изобату 200 м следует показывать на карте вне зависимости от принятой высоты сечения рельефа.</a:t>
            </a:r>
          </a:p>
          <a:p>
            <a:pPr algn="just"/>
            <a:r>
              <a:rPr lang="ru-RU" sz="2300" i="1" dirty="0">
                <a:solidFill>
                  <a:schemeClr val="tx1"/>
                </a:solidFill>
              </a:rPr>
              <a:t>Учет перспективы развития явлений</a:t>
            </a:r>
            <a:r>
              <a:rPr lang="ru-RU" sz="2300" dirty="0">
                <a:solidFill>
                  <a:schemeClr val="tx1"/>
                </a:solidFill>
              </a:rPr>
              <a:t>. Это означает необходимость приоритетного показа на карте явлений, в момент составления карты не проявляющихся существенным образом, но способных в близкой перспективе существенным образом повлиять на облик местности. Исходя из этих соображений, на картах показывают территории создаваемых водохранилищ, районы активного жилищного или промышленного строительства, строящиеся дороги и т.п.</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7" y="1844824"/>
            <a:ext cx="3311859" cy="4731228"/>
          </a:xfrm>
          <a:prstGeom prst="rect">
            <a:avLst/>
          </a:prstGeom>
        </p:spPr>
      </p:pic>
    </p:spTree>
    <p:extLst>
      <p:ext uri="{BB962C8B-B14F-4D97-AF65-F5344CB8AC3E}">
        <p14:creationId xmlns:p14="http://schemas.microsoft.com/office/powerpoint/2010/main" val="1328077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5. Классификация </a:t>
            </a:r>
            <a:r>
              <a:rPr lang="ru-RU" sz="4400" dirty="0" smtClean="0">
                <a:solidFill>
                  <a:schemeClr val="tx1"/>
                </a:solidFill>
              </a:rPr>
              <a:t>карт</a:t>
            </a:r>
            <a:endParaRPr lang="ru-RU" sz="4400" dirty="0">
              <a:solidFill>
                <a:schemeClr val="tx1"/>
              </a:solidFill>
            </a:endParaRPr>
          </a:p>
        </p:txBody>
      </p:sp>
    </p:spTree>
    <p:extLst>
      <p:ext uri="{BB962C8B-B14F-4D97-AF65-F5344CB8AC3E}">
        <p14:creationId xmlns:p14="http://schemas.microsoft.com/office/powerpoint/2010/main" val="3084134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3636085" cy="1258493"/>
          </a:xfrm>
        </p:spPr>
        <p:txBody>
          <a:bodyPr/>
          <a:lstStyle/>
          <a:p>
            <a:r>
              <a:rPr lang="ru-RU" dirty="0" smtClean="0">
                <a:solidFill>
                  <a:schemeClr val="tx1"/>
                </a:solidFill>
              </a:rPr>
              <a:t>Принципы классификации карт</a:t>
            </a:r>
            <a:endParaRPr lang="ru-RU" dirty="0">
              <a:solidFill>
                <a:schemeClr val="tx1"/>
              </a:solidFill>
            </a:endParaRPr>
          </a:p>
        </p:txBody>
      </p:sp>
      <p:sp>
        <p:nvSpPr>
          <p:cNvPr id="3" name="Объект 2"/>
          <p:cNvSpPr>
            <a:spLocks noGrp="1"/>
          </p:cNvSpPr>
          <p:nvPr>
            <p:ph idx="1"/>
          </p:nvPr>
        </p:nvSpPr>
        <p:spPr>
          <a:xfrm>
            <a:off x="4932040" y="692696"/>
            <a:ext cx="4017085" cy="4894730"/>
          </a:xfrm>
        </p:spPr>
        <p:txBody>
          <a:bodyPr/>
          <a:lstStyle/>
          <a:p>
            <a:r>
              <a:rPr lang="ru-RU" dirty="0" smtClean="0">
                <a:solidFill>
                  <a:schemeClr val="tx1"/>
                </a:solidFill>
              </a:rPr>
              <a:t>На основе указанных принципов, карты классифицируются:</a:t>
            </a:r>
          </a:p>
          <a:p>
            <a:r>
              <a:rPr lang="ru-RU" dirty="0" smtClean="0">
                <a:solidFill>
                  <a:schemeClr val="tx1"/>
                </a:solidFill>
              </a:rPr>
              <a:t>- по масштабу и территориальному охвату;</a:t>
            </a:r>
          </a:p>
          <a:p>
            <a:r>
              <a:rPr lang="ru-RU" dirty="0" smtClean="0">
                <a:solidFill>
                  <a:schemeClr val="tx1"/>
                </a:solidFill>
              </a:rPr>
              <a:t>- по тематике;</a:t>
            </a:r>
          </a:p>
          <a:p>
            <a:r>
              <a:rPr lang="ru-RU" dirty="0" smtClean="0">
                <a:solidFill>
                  <a:schemeClr val="tx1"/>
                </a:solidFill>
              </a:rPr>
              <a:t>- по назначению.</a:t>
            </a:r>
            <a:endParaRPr lang="ru-RU"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5949"/>
            <a:ext cx="4695580" cy="53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2" y="2996952"/>
            <a:ext cx="488327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63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5491164"/>
            <a:ext cx="7679682" cy="692322"/>
          </a:xfrm>
        </p:spPr>
        <p:txBody>
          <a:bodyPr/>
          <a:lstStyle/>
          <a:p>
            <a:r>
              <a:rPr lang="ru-RU" sz="1800" dirty="0" smtClean="0">
                <a:solidFill>
                  <a:schemeClr val="tx2"/>
                </a:solidFill>
              </a:rPr>
              <a:t>Пример карты с условными обозначениями, специфическими особенностями компоновки и вспомогательным оснащением</a:t>
            </a:r>
            <a:endParaRPr lang="ru-RU" sz="1800"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53" y="1196752"/>
            <a:ext cx="7934247" cy="429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675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3636085" cy="1440160"/>
          </a:xfrm>
        </p:spPr>
        <p:txBody>
          <a:bodyPr/>
          <a:lstStyle/>
          <a:p>
            <a:r>
              <a:rPr lang="ru-RU" sz="2400" dirty="0" smtClean="0">
                <a:solidFill>
                  <a:schemeClr val="tx1"/>
                </a:solidFill>
              </a:rPr>
              <a:t>Классификация карт по масштабу и территориальному охвату</a:t>
            </a:r>
            <a:endParaRPr lang="ru-RU" sz="2400" dirty="0">
              <a:solidFill>
                <a:schemeClr val="tx1"/>
              </a:solidFill>
            </a:endParaRPr>
          </a:p>
        </p:txBody>
      </p:sp>
      <p:sp>
        <p:nvSpPr>
          <p:cNvPr id="3" name="Объект 2"/>
          <p:cNvSpPr>
            <a:spLocks noGrp="1"/>
          </p:cNvSpPr>
          <p:nvPr>
            <p:ph idx="1"/>
          </p:nvPr>
        </p:nvSpPr>
        <p:spPr/>
        <p:txBody>
          <a:bodyPr>
            <a:normAutofit fontScale="92500" lnSpcReduction="10000"/>
          </a:bodyPr>
          <a:lstStyle/>
          <a:p>
            <a:endParaRPr lang="ru-RU" dirty="0" smtClean="0"/>
          </a:p>
          <a:p>
            <a:endParaRPr lang="ru-RU" dirty="0" smtClean="0"/>
          </a:p>
          <a:p>
            <a:endParaRPr lang="ru-RU" dirty="0"/>
          </a:p>
          <a:p>
            <a:endParaRPr lang="ru-RU" dirty="0" smtClean="0"/>
          </a:p>
          <a:p>
            <a:endParaRPr lang="ru-RU" dirty="0"/>
          </a:p>
          <a:p>
            <a:r>
              <a:rPr lang="ru-RU" dirty="0" smtClean="0">
                <a:solidFill>
                  <a:schemeClr val="tx1"/>
                </a:solidFill>
              </a:rPr>
              <a:t>По территориальному охвату карты делятся:</a:t>
            </a:r>
          </a:p>
          <a:p>
            <a:r>
              <a:rPr lang="ru-RU" dirty="0" smtClean="0">
                <a:solidFill>
                  <a:schemeClr val="tx1"/>
                </a:solidFill>
              </a:rPr>
              <a:t>- карты мира;</a:t>
            </a:r>
          </a:p>
          <a:p>
            <a:r>
              <a:rPr lang="ru-RU" dirty="0" smtClean="0">
                <a:solidFill>
                  <a:schemeClr val="tx1"/>
                </a:solidFill>
              </a:rPr>
              <a:t>- карты полушарий;</a:t>
            </a:r>
          </a:p>
          <a:p>
            <a:r>
              <a:rPr lang="ru-RU" dirty="0" smtClean="0">
                <a:solidFill>
                  <a:schemeClr val="tx1"/>
                </a:solidFill>
              </a:rPr>
              <a:t>- карты суши (далее делятся:)</a:t>
            </a:r>
          </a:p>
          <a:p>
            <a:endParaRPr lang="ru-RU" dirty="0">
              <a:solidFill>
                <a:schemeClr val="tx1"/>
              </a:solidFill>
            </a:endParaRPr>
          </a:p>
          <a:p>
            <a:pPr marL="45720" indent="0">
              <a:buNone/>
            </a:pPr>
            <a:endParaRPr lang="ru-RU" dirty="0" smtClean="0">
              <a:solidFill>
                <a:schemeClr val="tx1"/>
              </a:solidFill>
            </a:endParaRPr>
          </a:p>
          <a:p>
            <a:pPr marL="45720" indent="0">
              <a:buNone/>
            </a:pPr>
            <a:r>
              <a:rPr lang="ru-RU" dirty="0" smtClean="0">
                <a:solidFill>
                  <a:schemeClr val="tx1"/>
                </a:solidFill>
              </a:rPr>
              <a:t>- карты морских пространств.</a:t>
            </a:r>
          </a:p>
          <a:p>
            <a:endParaRPr lang="ru-RU" dirty="0">
              <a:solidFill>
                <a:schemeClr val="tx1"/>
              </a:solidFill>
            </a:endParaRPr>
          </a:p>
          <a:p>
            <a:endParaRPr lang="ru-RU" dirty="0" smtClean="0">
              <a:solidFill>
                <a:schemeClr val="tx1"/>
              </a:solidFill>
            </a:endParaRPr>
          </a:p>
          <a:p>
            <a:endParaRPr lang="ru-RU" dirty="0"/>
          </a:p>
          <a:p>
            <a:endParaRPr lang="ru-RU" dirty="0" smtClean="0"/>
          </a:p>
          <a:p>
            <a:endParaRPr lang="ru-RU" dirty="0"/>
          </a:p>
          <a:p>
            <a:endParaRPr lang="ru-RU" dirty="0" smtClean="0"/>
          </a:p>
          <a:p>
            <a:endParaRPr lang="ru-RU" dirty="0"/>
          </a:p>
          <a:p>
            <a:endParaRPr lang="ru-RU" dirty="0" smtClean="0"/>
          </a:p>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631" y="2564904"/>
            <a:ext cx="446410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528" y="2794694"/>
            <a:ext cx="4490397"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8038" y="4005115"/>
            <a:ext cx="4587316" cy="936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50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3636085" cy="1258493"/>
          </a:xfrm>
        </p:spPr>
        <p:txBody>
          <a:bodyPr/>
          <a:lstStyle/>
          <a:p>
            <a:r>
              <a:rPr lang="ru-RU" sz="2400" dirty="0" smtClean="0">
                <a:solidFill>
                  <a:schemeClr val="tx1"/>
                </a:solidFill>
              </a:rPr>
              <a:t>Классификация карт по тематике</a:t>
            </a:r>
            <a:endParaRPr lang="ru-RU" sz="2400" dirty="0">
              <a:solidFill>
                <a:schemeClr val="tx1"/>
              </a:solidFill>
            </a:endParaRPr>
          </a:p>
        </p:txBody>
      </p:sp>
      <p:sp>
        <p:nvSpPr>
          <p:cNvPr id="3" name="Объект 2"/>
          <p:cNvSpPr>
            <a:spLocks noGrp="1"/>
          </p:cNvSpPr>
          <p:nvPr>
            <p:ph idx="1"/>
          </p:nvPr>
        </p:nvSpPr>
        <p:spPr>
          <a:xfrm>
            <a:off x="4593515" y="731520"/>
            <a:ext cx="4017085" cy="5361776"/>
          </a:xfrm>
        </p:spPr>
        <p:txBody>
          <a:bodyPr>
            <a:normAutofit/>
          </a:bodyPr>
          <a:lstStyle/>
          <a:p>
            <a:pPr algn="just"/>
            <a:r>
              <a:rPr lang="ru-RU" sz="1400" dirty="0" smtClean="0">
                <a:solidFill>
                  <a:schemeClr val="tx1"/>
                </a:solidFill>
              </a:rPr>
              <a:t>На первом уровне тематические карты делятся на карты природных явлений (физико-географические) и карты общественных явлений (социально-экономические. </a:t>
            </a:r>
          </a:p>
          <a:p>
            <a:pPr algn="just"/>
            <a:r>
              <a:rPr lang="ru-RU" sz="1400" dirty="0" smtClean="0">
                <a:solidFill>
                  <a:schemeClr val="tx1"/>
                </a:solidFill>
              </a:rPr>
              <a:t>Карты взаимодействия природы и общества (экологические) в отдельную группу первого уровня пока не выделяются. Но представленные выше общие принципы классификации карт просто не оставляют других вариантов.</a:t>
            </a:r>
            <a:endParaRPr lang="ru-RU" sz="1400" dirty="0">
              <a:solidFill>
                <a:schemeClr val="tx1"/>
              </a:solidFill>
            </a:endParaRPr>
          </a:p>
        </p:txBody>
      </p:sp>
      <p:sp>
        <p:nvSpPr>
          <p:cNvPr id="4" name="Текст 3"/>
          <p:cNvSpPr>
            <a:spLocks noGrp="1"/>
          </p:cNvSpPr>
          <p:nvPr>
            <p:ph type="body" sz="half" idx="2"/>
          </p:nvPr>
        </p:nvSpPr>
        <p:spPr>
          <a:xfrm>
            <a:off x="539552" y="2060848"/>
            <a:ext cx="3388660" cy="4104456"/>
          </a:xfrm>
        </p:spPr>
        <p:txBody>
          <a:bodyPr/>
          <a:lstStyle/>
          <a:p>
            <a:pPr algn="just"/>
            <a:r>
              <a:rPr lang="ru-RU" dirty="0" smtClean="0">
                <a:solidFill>
                  <a:schemeClr val="tx1"/>
                </a:solidFill>
              </a:rPr>
              <a:t>По тематике карты делятся на общегеографические и тематические.</a:t>
            </a:r>
          </a:p>
          <a:p>
            <a:pPr algn="just"/>
            <a:r>
              <a:rPr lang="ru-RU" b="1" dirty="0" smtClean="0">
                <a:solidFill>
                  <a:schemeClr val="tx1"/>
                </a:solidFill>
              </a:rPr>
              <a:t>Общегеографические карты </a:t>
            </a:r>
            <a:r>
              <a:rPr lang="ru-RU" dirty="0" smtClean="0">
                <a:solidFill>
                  <a:schemeClr val="tx1"/>
                </a:solidFill>
              </a:rPr>
              <a:t>далее делятся только по масштабу и территориальному охвату.</a:t>
            </a:r>
          </a:p>
          <a:p>
            <a:pPr algn="just"/>
            <a:r>
              <a:rPr lang="ru-RU" b="1" dirty="0" smtClean="0">
                <a:solidFill>
                  <a:schemeClr val="tx1"/>
                </a:solidFill>
              </a:rPr>
              <a:t>Тематические карты </a:t>
            </a:r>
            <a:r>
              <a:rPr lang="ru-RU" dirty="0" smtClean="0">
                <a:solidFill>
                  <a:schemeClr val="tx1"/>
                </a:solidFill>
              </a:rPr>
              <a:t>включают в себя географическую основу (элементы общегеографической карты, необходимые для привязки специального содержания), и специальное содержание, определяющееся тематикой карты и раскрываемое в легенде.</a:t>
            </a:r>
          </a:p>
          <a:p>
            <a:pPr algn="just"/>
            <a:r>
              <a:rPr lang="ru-RU" dirty="0" smtClean="0">
                <a:solidFill>
                  <a:schemeClr val="tx1"/>
                </a:solidFill>
              </a:rPr>
              <a:t>Дальнейшее деление тематических карт сложное и многоступенчатое.</a:t>
            </a:r>
            <a:endParaRPr lang="ru-RU" dirty="0">
              <a:solidFill>
                <a:schemeClr val="tx1"/>
              </a:solidFill>
            </a:endParaRPr>
          </a:p>
        </p:txBody>
      </p:sp>
    </p:spTree>
    <p:extLst>
      <p:ext uri="{BB962C8B-B14F-4D97-AF65-F5344CB8AC3E}">
        <p14:creationId xmlns:p14="http://schemas.microsoft.com/office/powerpoint/2010/main" val="924703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476672"/>
            <a:ext cx="2736304" cy="1872208"/>
          </a:xfrm>
        </p:spPr>
        <p:txBody>
          <a:bodyPr/>
          <a:lstStyle/>
          <a:p>
            <a:pPr marL="0" indent="0"/>
            <a:r>
              <a:rPr lang="ru-RU" sz="2400" dirty="0" smtClean="0">
                <a:solidFill>
                  <a:schemeClr val="tx1"/>
                </a:solidFill>
              </a:rPr>
              <a:t>Классификация физико-географических карт</a:t>
            </a:r>
            <a:endParaRPr lang="ru-RU" sz="2400"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32656"/>
            <a:ext cx="4289595"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118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5" y="548680"/>
            <a:ext cx="2808312" cy="1728192"/>
          </a:xfrm>
        </p:spPr>
        <p:txBody>
          <a:bodyPr/>
          <a:lstStyle/>
          <a:p>
            <a:r>
              <a:rPr lang="ru-RU" sz="2400" dirty="0" smtClean="0">
                <a:solidFill>
                  <a:schemeClr val="tx1"/>
                </a:solidFill>
              </a:rPr>
              <a:t>Классификация социально-экономических карт</a:t>
            </a:r>
            <a:endParaRPr lang="ru-RU" sz="2400" dirty="0">
              <a:solidFill>
                <a:schemeClr val="tx1"/>
              </a:solidFill>
            </a:endParaRPr>
          </a:p>
        </p:txBody>
      </p:sp>
      <p:sp>
        <p:nvSpPr>
          <p:cNvPr id="3" name="Объект 2"/>
          <p:cNvSpPr>
            <a:spLocks noGrp="1"/>
          </p:cNvSpPr>
          <p:nvPr>
            <p:ph idx="1"/>
          </p:nvPr>
        </p:nvSpPr>
        <p:spPr/>
        <p:txBody>
          <a:bodyPr/>
          <a:lstStyle/>
          <a:p>
            <a:endParaRPr lang="ru-RU" dirty="0" smtClean="0"/>
          </a:p>
          <a:p>
            <a:endParaRPr lang="ru-RU" dirty="0"/>
          </a:p>
          <a:p>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476672"/>
            <a:ext cx="3851920" cy="3002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573016"/>
            <a:ext cx="371379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763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6712"/>
            <a:ext cx="3636085" cy="1258493"/>
          </a:xfrm>
        </p:spPr>
        <p:txBody>
          <a:bodyPr/>
          <a:lstStyle/>
          <a:p>
            <a:r>
              <a:rPr lang="ru-RU" sz="2400" dirty="0" smtClean="0">
                <a:solidFill>
                  <a:schemeClr val="tx1"/>
                </a:solidFill>
              </a:rPr>
              <a:t>Классификация карт по назначению</a:t>
            </a:r>
            <a:endParaRPr lang="ru-RU" sz="2400" dirty="0">
              <a:solidFill>
                <a:schemeClr val="tx1"/>
              </a:solidFill>
            </a:endParaRPr>
          </a:p>
        </p:txBody>
      </p:sp>
      <p:sp>
        <p:nvSpPr>
          <p:cNvPr id="4" name="Текст 3"/>
          <p:cNvSpPr>
            <a:spLocks noGrp="1"/>
          </p:cNvSpPr>
          <p:nvPr>
            <p:ph type="body" sz="half" idx="2"/>
          </p:nvPr>
        </p:nvSpPr>
        <p:spPr>
          <a:xfrm>
            <a:off x="683568" y="2204864"/>
            <a:ext cx="3528392" cy="4032448"/>
          </a:xfrm>
        </p:spPr>
        <p:txBody>
          <a:bodyPr/>
          <a:lstStyle/>
          <a:p>
            <a:pPr algn="just"/>
            <a:r>
              <a:rPr lang="ru-RU" dirty="0" smtClean="0">
                <a:solidFill>
                  <a:schemeClr val="tx1"/>
                </a:solidFill>
              </a:rPr>
              <a:t>По назначению карты делятся на:</a:t>
            </a:r>
          </a:p>
          <a:p>
            <a:pPr algn="just"/>
            <a:r>
              <a:rPr lang="ru-RU" dirty="0" smtClean="0">
                <a:solidFill>
                  <a:schemeClr val="tx1"/>
                </a:solidFill>
              </a:rPr>
              <a:t>- карты для широкого круга пользователей (научно-справочные);</a:t>
            </a:r>
          </a:p>
          <a:p>
            <a:pPr algn="just"/>
            <a:r>
              <a:rPr lang="ru-RU" dirty="0" smtClean="0">
                <a:solidFill>
                  <a:schemeClr val="tx1"/>
                </a:solidFill>
              </a:rPr>
              <a:t>- карты, ориентированные на конкретные задачи и определенный круг пользователей (специальные).</a:t>
            </a:r>
          </a:p>
          <a:p>
            <a:pPr algn="just"/>
            <a:r>
              <a:rPr lang="ru-RU" dirty="0" smtClean="0">
                <a:solidFill>
                  <a:schemeClr val="tx1"/>
                </a:solidFill>
              </a:rPr>
              <a:t>Специальные карты в свою очередь делятся на технические (кадастровые, проектные, почвенные агрохимические, земле- и лесоустроительные, подземных коммуникаций), учебные, навигационные (</a:t>
            </a:r>
            <a:r>
              <a:rPr lang="ru-RU" dirty="0" err="1" smtClean="0">
                <a:solidFill>
                  <a:schemeClr val="tx1"/>
                </a:solidFill>
              </a:rPr>
              <a:t>аэро</a:t>
            </a:r>
            <a:r>
              <a:rPr lang="ru-RU" dirty="0" smtClean="0">
                <a:solidFill>
                  <a:schemeClr val="tx1"/>
                </a:solidFill>
              </a:rPr>
              <a:t>- и морские, внутренних водных путей), оперативные, туристские, спортивные и др. </a:t>
            </a:r>
          </a:p>
          <a:p>
            <a:endParaRPr lang="ru-RU" dirty="0"/>
          </a:p>
          <a:p>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5028" y="2276873"/>
            <a:ext cx="4618937"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721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6. Топографические </a:t>
            </a:r>
            <a:r>
              <a:rPr lang="ru-RU" sz="4400" dirty="0" smtClean="0">
                <a:solidFill>
                  <a:schemeClr val="tx1"/>
                </a:solidFill>
              </a:rPr>
              <a:t>карты</a:t>
            </a:r>
            <a:endParaRPr lang="ru-RU" sz="4400" dirty="0">
              <a:solidFill>
                <a:schemeClr val="tx1"/>
              </a:solidFill>
            </a:endParaRPr>
          </a:p>
        </p:txBody>
      </p:sp>
    </p:spTree>
    <p:extLst>
      <p:ext uri="{BB962C8B-B14F-4D97-AF65-F5344CB8AC3E}">
        <p14:creationId xmlns:p14="http://schemas.microsoft.com/office/powerpoint/2010/main" val="3236888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7"/>
            <a:ext cx="3636085" cy="864096"/>
          </a:xfrm>
        </p:spPr>
        <p:txBody>
          <a:bodyPr/>
          <a:lstStyle/>
          <a:p>
            <a:r>
              <a:rPr lang="ru-RU" sz="2000" dirty="0">
                <a:solidFill>
                  <a:schemeClr val="tx1"/>
                </a:solidFill>
              </a:rPr>
              <a:t>Свойства топографических карт</a:t>
            </a:r>
          </a:p>
        </p:txBody>
      </p:sp>
      <p:sp>
        <p:nvSpPr>
          <p:cNvPr id="4" name="Текст 3"/>
          <p:cNvSpPr>
            <a:spLocks noGrp="1"/>
          </p:cNvSpPr>
          <p:nvPr>
            <p:ph type="body" sz="half" idx="2"/>
          </p:nvPr>
        </p:nvSpPr>
        <p:spPr>
          <a:xfrm>
            <a:off x="323528" y="1412776"/>
            <a:ext cx="3676692" cy="5184576"/>
          </a:xfrm>
        </p:spPr>
        <p:txBody>
          <a:bodyPr>
            <a:normAutofit fontScale="92500" lnSpcReduction="20000"/>
          </a:bodyPr>
          <a:lstStyle/>
          <a:p>
            <a:pPr algn="just"/>
            <a:r>
              <a:rPr lang="ru-RU" sz="1600" dirty="0">
                <a:solidFill>
                  <a:schemeClr val="tx1"/>
                </a:solidFill>
              </a:rPr>
              <a:t>Топографическая карта - основной графический документ о местности, содержащий точное, подробное и наглядное изображение рельефа, гидрографии, населенных пунктов и других местных предметов. Топографические карты, создаваемые в России, образуют единый масштабный </a:t>
            </a:r>
            <a:r>
              <a:rPr lang="ru-RU" sz="1600" dirty="0" smtClean="0">
                <a:solidFill>
                  <a:schemeClr val="tx1"/>
                </a:solidFill>
              </a:rPr>
              <a:t>ряд, </a:t>
            </a:r>
            <a:r>
              <a:rPr lang="ru-RU" sz="1600" dirty="0">
                <a:solidFill>
                  <a:schemeClr val="tx1"/>
                </a:solidFill>
              </a:rPr>
              <a:t>имеют единую систему </a:t>
            </a:r>
            <a:r>
              <a:rPr lang="ru-RU" sz="1600" dirty="0" err="1">
                <a:solidFill>
                  <a:schemeClr val="tx1"/>
                </a:solidFill>
              </a:rPr>
              <a:t>разграфки</a:t>
            </a:r>
            <a:r>
              <a:rPr lang="ru-RU" sz="1600" dirty="0">
                <a:solidFill>
                  <a:schemeClr val="tx1"/>
                </a:solidFill>
              </a:rPr>
              <a:t> и номенклатуры, общие условные обозначения. Таблицы условных обозначений издаются отдельно от карт и доступны в интернете. Но большинство обозначений топографических карт понятно для опознания по зрительной ассоциации</a:t>
            </a:r>
            <a:r>
              <a:rPr lang="ru-RU" sz="1600" dirty="0" smtClean="0">
                <a:solidFill>
                  <a:schemeClr val="tx1"/>
                </a:solidFill>
              </a:rPr>
              <a:t>.</a:t>
            </a:r>
          </a:p>
          <a:p>
            <a:r>
              <a:rPr lang="ru-RU" sz="1600" dirty="0">
                <a:solidFill>
                  <a:schemeClr val="tx1"/>
                </a:solidFill>
              </a:rPr>
              <a:t>К важнейшим свойствам топографических карт относятся</a:t>
            </a:r>
            <a:r>
              <a:rPr lang="ru-RU" sz="1600" dirty="0" smtClean="0">
                <a:solidFill>
                  <a:schemeClr val="tx1"/>
                </a:solidFill>
              </a:rPr>
              <a:t>:</a:t>
            </a:r>
          </a:p>
          <a:p>
            <a:r>
              <a:rPr lang="ru-RU" sz="1600" dirty="0" smtClean="0">
                <a:solidFill>
                  <a:schemeClr val="tx1"/>
                </a:solidFill>
              </a:rPr>
              <a:t> </a:t>
            </a:r>
            <a:r>
              <a:rPr lang="ru-RU" sz="1600" dirty="0">
                <a:solidFill>
                  <a:schemeClr val="tx1"/>
                </a:solidFill>
              </a:rPr>
              <a:t>геометрическая точность</a:t>
            </a:r>
            <a:r>
              <a:rPr lang="ru-RU" sz="1600" dirty="0" smtClean="0">
                <a:solidFill>
                  <a:schemeClr val="tx1"/>
                </a:solidFill>
              </a:rPr>
              <a:t>,</a:t>
            </a:r>
          </a:p>
          <a:p>
            <a:r>
              <a:rPr lang="ru-RU" sz="1600" dirty="0" smtClean="0">
                <a:solidFill>
                  <a:schemeClr val="tx1"/>
                </a:solidFill>
              </a:rPr>
              <a:t> </a:t>
            </a:r>
            <a:r>
              <a:rPr lang="ru-RU" sz="1600" dirty="0">
                <a:solidFill>
                  <a:schemeClr val="tx1"/>
                </a:solidFill>
              </a:rPr>
              <a:t>географическое соответствие, </a:t>
            </a:r>
            <a:endParaRPr lang="ru-RU" sz="1600" dirty="0" smtClean="0">
              <a:solidFill>
                <a:schemeClr val="tx1"/>
              </a:solidFill>
            </a:endParaRPr>
          </a:p>
          <a:p>
            <a:r>
              <a:rPr lang="ru-RU" sz="1600" dirty="0" smtClean="0">
                <a:solidFill>
                  <a:schemeClr val="tx1"/>
                </a:solidFill>
              </a:rPr>
              <a:t>достоверность</a:t>
            </a:r>
            <a:r>
              <a:rPr lang="ru-RU" sz="1600" dirty="0">
                <a:solidFill>
                  <a:schemeClr val="tx1"/>
                </a:solidFill>
              </a:rPr>
              <a:t>, </a:t>
            </a:r>
            <a:endParaRPr lang="ru-RU" sz="1600" dirty="0" smtClean="0">
              <a:solidFill>
                <a:schemeClr val="tx1"/>
              </a:solidFill>
            </a:endParaRPr>
          </a:p>
          <a:p>
            <a:r>
              <a:rPr lang="ru-RU" sz="1600" dirty="0">
                <a:solidFill>
                  <a:schemeClr val="tx1"/>
                </a:solidFill>
              </a:rPr>
              <a:t>с</a:t>
            </a:r>
            <a:r>
              <a:rPr lang="ru-RU" sz="1600" dirty="0" smtClean="0">
                <a:solidFill>
                  <a:schemeClr val="tx1"/>
                </a:solidFill>
              </a:rPr>
              <a:t>овременность, </a:t>
            </a:r>
          </a:p>
          <a:p>
            <a:r>
              <a:rPr lang="ru-RU" sz="1600" dirty="0" smtClean="0">
                <a:solidFill>
                  <a:schemeClr val="tx1"/>
                </a:solidFill>
              </a:rPr>
              <a:t>полнота </a:t>
            </a:r>
            <a:r>
              <a:rPr lang="ru-RU" sz="1600" dirty="0">
                <a:solidFill>
                  <a:schemeClr val="tx1"/>
                </a:solidFill>
              </a:rPr>
              <a:t>содержания. </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9992" y="188640"/>
            <a:ext cx="4320479" cy="6218588"/>
          </a:xfrm>
        </p:spPr>
      </p:pic>
    </p:spTree>
    <p:extLst>
      <p:ext uri="{BB962C8B-B14F-4D97-AF65-F5344CB8AC3E}">
        <p14:creationId xmlns:p14="http://schemas.microsoft.com/office/powerpoint/2010/main" val="1545148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1695401"/>
              </p:ext>
            </p:extLst>
          </p:nvPr>
        </p:nvGraphicFramePr>
        <p:xfrm>
          <a:off x="1304290" y="1097756"/>
          <a:ext cx="7444174" cy="5085248"/>
        </p:xfrm>
        <a:graphic>
          <a:graphicData uri="http://schemas.openxmlformats.org/drawingml/2006/table">
            <a:tbl>
              <a:tblPr firstRow="1" firstCol="1" bandRow="1">
                <a:tableStyleId>{5C22544A-7EE6-4342-B048-85BDC9FD1C3A}</a:tableStyleId>
              </a:tblPr>
              <a:tblGrid>
                <a:gridCol w="1488524"/>
                <a:gridCol w="1488524"/>
                <a:gridCol w="1488524"/>
                <a:gridCol w="1489301"/>
                <a:gridCol w="1489301"/>
              </a:tblGrid>
              <a:tr h="482624">
                <a:tc rowSpan="2">
                  <a:txBody>
                    <a:bodyPr/>
                    <a:lstStyle/>
                    <a:p>
                      <a:pPr indent="0" algn="just">
                        <a:spcAft>
                          <a:spcPts val="0"/>
                        </a:spcAft>
                      </a:pPr>
                      <a:r>
                        <a:rPr lang="ru-RU" sz="1600" dirty="0">
                          <a:effectLst/>
                        </a:rPr>
                        <a:t>Масштабы</a:t>
                      </a:r>
                      <a:endParaRPr lang="ru-RU" sz="1600" dirty="0">
                        <a:effectLst/>
                        <a:latin typeface="Calibri"/>
                        <a:ea typeface="Calibri"/>
                        <a:cs typeface="Times New Roman"/>
                      </a:endParaRPr>
                    </a:p>
                  </a:txBody>
                  <a:tcPr marL="68580" marR="68580" marT="0" marB="0"/>
                </a:tc>
                <a:tc gridSpan="4">
                  <a:txBody>
                    <a:bodyPr/>
                    <a:lstStyle/>
                    <a:p>
                      <a:pPr indent="0" algn="ctr">
                        <a:spcAft>
                          <a:spcPts val="0"/>
                        </a:spcAft>
                      </a:pPr>
                      <a:r>
                        <a:rPr lang="ru-RU" sz="1600">
                          <a:effectLst/>
                        </a:rPr>
                        <a:t>Высоты сечения рельефа (м) в зависимости от характера местности</a:t>
                      </a:r>
                      <a:endParaRPr lang="ru-RU" sz="160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r>
              <a:tr h="1206559">
                <a:tc vMerge="1">
                  <a:txBody>
                    <a:bodyPr/>
                    <a:lstStyle/>
                    <a:p>
                      <a:endParaRPr lang="ru-RU"/>
                    </a:p>
                  </a:txBody>
                  <a:tcPr/>
                </a:tc>
                <a:tc>
                  <a:txBody>
                    <a:bodyPr/>
                    <a:lstStyle/>
                    <a:p>
                      <a:pPr indent="0" algn="ctr">
                        <a:spcAft>
                          <a:spcPts val="0"/>
                        </a:spcAft>
                      </a:pPr>
                      <a:r>
                        <a:rPr lang="ru-RU" sz="1600" dirty="0">
                          <a:effectLst/>
                        </a:rPr>
                        <a:t>Плоскоравнинная открытая</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a:effectLst/>
                        </a:rPr>
                        <a:t>Плоскоравнинная залесённая, равнинная расчлененная</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Предгорная и горная</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Высокогорная</a:t>
                      </a:r>
                      <a:endParaRPr lang="ru-RU" sz="160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1:10 000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2,5</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5</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a:effectLst/>
                        </a:rPr>
                        <a:t>5</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a:t>
                      </a:r>
                      <a:endParaRPr lang="ru-RU" sz="160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1:25 000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2,5</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5</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a:effectLst/>
                        </a:rPr>
                        <a:t>5</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10</a:t>
                      </a:r>
                      <a:endParaRPr lang="ru-RU" sz="160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1:50 000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10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10</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a:effectLst/>
                        </a:rPr>
                        <a:t>10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20</a:t>
                      </a:r>
                      <a:endParaRPr lang="ru-RU" sz="160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1:100 000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20</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a:effectLst/>
                        </a:rPr>
                        <a:t>40</a:t>
                      </a:r>
                      <a:endParaRPr lang="ru-RU" sz="160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1:200 000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20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40</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a:effectLst/>
                        </a:rPr>
                        <a:t>40</a:t>
                      </a:r>
                      <a:endParaRPr lang="ru-RU" sz="160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1:500 000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50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50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100</a:t>
                      </a:r>
                      <a:endParaRPr lang="ru-RU" sz="1600" dirty="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100</a:t>
                      </a:r>
                      <a:endParaRPr lang="ru-RU" sz="1600" dirty="0">
                        <a:effectLst/>
                        <a:latin typeface="Calibri"/>
                        <a:ea typeface="Calibri"/>
                        <a:cs typeface="Times New Roman"/>
                      </a:endParaRPr>
                    </a:p>
                  </a:txBody>
                  <a:tcPr marL="68580" marR="68580" marT="0" marB="0"/>
                </a:tc>
              </a:tr>
              <a:tr h="482624">
                <a:tc>
                  <a:txBody>
                    <a:bodyPr/>
                    <a:lstStyle/>
                    <a:p>
                      <a:pPr indent="0" algn="just">
                        <a:spcAft>
                          <a:spcPts val="0"/>
                        </a:spcAft>
                      </a:pPr>
                      <a:r>
                        <a:rPr lang="ru-RU" sz="1600">
                          <a:effectLst/>
                        </a:rPr>
                        <a:t>1:1 000 000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50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50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a:effectLst/>
                        </a:rPr>
                        <a:t>100</a:t>
                      </a:r>
                      <a:endParaRPr lang="ru-RU" sz="1600">
                        <a:effectLst/>
                        <a:latin typeface="Calibri"/>
                        <a:ea typeface="Calibri"/>
                        <a:cs typeface="Times New Roman"/>
                      </a:endParaRPr>
                    </a:p>
                  </a:txBody>
                  <a:tcPr marL="68580" marR="68580" marT="0" marB="0"/>
                </a:tc>
                <a:tc>
                  <a:txBody>
                    <a:bodyPr/>
                    <a:lstStyle/>
                    <a:p>
                      <a:pPr indent="0" algn="ctr">
                        <a:spcAft>
                          <a:spcPts val="0"/>
                        </a:spcAft>
                      </a:pPr>
                      <a:r>
                        <a:rPr lang="ru-RU" sz="1600" dirty="0">
                          <a:effectLst/>
                        </a:rPr>
                        <a:t>200</a:t>
                      </a:r>
                      <a:endParaRPr lang="ru-RU" sz="16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539552" y="397496"/>
            <a:ext cx="705678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Масштабы и высоты сечения рельефа топографических карт России</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07012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689709215"/>
              </p:ext>
            </p:extLst>
          </p:nvPr>
        </p:nvGraphicFramePr>
        <p:xfrm>
          <a:off x="827584" y="980728"/>
          <a:ext cx="7704857" cy="5400600"/>
        </p:xfrm>
        <a:graphic>
          <a:graphicData uri="http://schemas.openxmlformats.org/drawingml/2006/table">
            <a:tbl>
              <a:tblPr firstRow="1" firstCol="1" bandRow="1">
                <a:tableStyleId>{5C22544A-7EE6-4342-B048-85BDC9FD1C3A}</a:tableStyleId>
              </a:tblPr>
              <a:tblGrid>
                <a:gridCol w="1374432"/>
                <a:gridCol w="1374432"/>
                <a:gridCol w="883267"/>
                <a:gridCol w="1174224"/>
                <a:gridCol w="1449251"/>
                <a:gridCol w="1449251"/>
              </a:tblGrid>
              <a:tr h="216024">
                <a:tc rowSpan="2" gridSpan="2">
                  <a:txBody>
                    <a:bodyPr/>
                    <a:lstStyle/>
                    <a:p>
                      <a:pPr indent="0" algn="just">
                        <a:spcAft>
                          <a:spcPts val="0"/>
                        </a:spcAft>
                      </a:pPr>
                      <a:r>
                        <a:rPr lang="ru-RU" sz="1400" dirty="0">
                          <a:effectLst/>
                        </a:rPr>
                        <a:t>Изображаемые объекты</a:t>
                      </a:r>
                      <a:endParaRPr lang="ru-RU" sz="1400" dirty="0">
                        <a:effectLst/>
                        <a:latin typeface="Calibri"/>
                        <a:ea typeface="Calibri"/>
                        <a:cs typeface="Times New Roman"/>
                      </a:endParaRPr>
                    </a:p>
                  </a:txBody>
                  <a:tcPr marL="54297" marR="54297" marT="0" marB="0"/>
                </a:tc>
                <a:tc rowSpan="2" hMerge="1">
                  <a:txBody>
                    <a:bodyPr/>
                    <a:lstStyle/>
                    <a:p>
                      <a:endParaRPr lang="ru-RU"/>
                    </a:p>
                  </a:txBody>
                  <a:tcPr/>
                </a:tc>
                <a:tc gridSpan="4">
                  <a:txBody>
                    <a:bodyPr/>
                    <a:lstStyle/>
                    <a:p>
                      <a:pPr indent="0" algn="ctr">
                        <a:spcAft>
                          <a:spcPts val="0"/>
                        </a:spcAft>
                      </a:pPr>
                      <a:r>
                        <a:rPr lang="ru-RU" sz="1400">
                          <a:effectLst/>
                        </a:rPr>
                        <a:t>Масштабы и нормативы изображения</a:t>
                      </a:r>
                      <a:endParaRPr lang="ru-RU" sz="1400">
                        <a:effectLst/>
                        <a:latin typeface="Calibri"/>
                        <a:ea typeface="Calibri"/>
                        <a:cs typeface="Times New Roman"/>
                      </a:endParaRPr>
                    </a:p>
                  </a:txBody>
                  <a:tcPr marL="54297" marR="54297" marT="0" marB="0"/>
                </a:tc>
                <a:tc hMerge="1">
                  <a:txBody>
                    <a:bodyPr/>
                    <a:lstStyle/>
                    <a:p>
                      <a:endParaRPr lang="ru-RU"/>
                    </a:p>
                  </a:txBody>
                  <a:tcPr/>
                </a:tc>
                <a:tc hMerge="1">
                  <a:txBody>
                    <a:bodyPr/>
                    <a:lstStyle/>
                    <a:p>
                      <a:endParaRPr lang="ru-RU"/>
                    </a:p>
                  </a:txBody>
                  <a:tcPr/>
                </a:tc>
                <a:tc hMerge="1">
                  <a:txBody>
                    <a:bodyPr/>
                    <a:lstStyle/>
                    <a:p>
                      <a:endParaRPr lang="ru-RU"/>
                    </a:p>
                  </a:txBody>
                  <a:tcPr/>
                </a:tc>
              </a:tr>
              <a:tr h="432048">
                <a:tc gridSpan="2" vMerge="1">
                  <a:txBody>
                    <a:bodyPr/>
                    <a:lstStyle/>
                    <a:p>
                      <a:endParaRPr lang="ru-RU"/>
                    </a:p>
                  </a:txBody>
                  <a:tcPr/>
                </a:tc>
                <a:tc hMerge="1" vMerge="1">
                  <a:txBody>
                    <a:bodyPr/>
                    <a:lstStyle/>
                    <a:p>
                      <a:endParaRPr lang="ru-RU"/>
                    </a:p>
                  </a:txBody>
                  <a:tcPr/>
                </a:tc>
                <a:tc>
                  <a:txBody>
                    <a:bodyPr/>
                    <a:lstStyle/>
                    <a:p>
                      <a:pPr indent="0" algn="ctr">
                        <a:spcAft>
                          <a:spcPts val="0"/>
                        </a:spcAft>
                      </a:pPr>
                      <a:r>
                        <a:rPr lang="ru-RU" sz="1400">
                          <a:effectLst/>
                        </a:rPr>
                        <a:t>1:50 000</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1:10 000</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1:200 000</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1:500 000</a:t>
                      </a:r>
                      <a:endParaRPr lang="ru-RU" sz="1400">
                        <a:effectLst/>
                        <a:latin typeface="Calibri"/>
                        <a:ea typeface="Calibri"/>
                        <a:cs typeface="Times New Roman"/>
                      </a:endParaRPr>
                    </a:p>
                  </a:txBody>
                  <a:tcPr marL="54297" marR="54297" marT="0" marB="0"/>
                </a:tc>
              </a:tr>
              <a:tr h="432048">
                <a:tc gridSpan="2">
                  <a:txBody>
                    <a:bodyPr/>
                    <a:lstStyle/>
                    <a:p>
                      <a:pPr indent="0" algn="just">
                        <a:spcAft>
                          <a:spcPts val="0"/>
                        </a:spcAft>
                      </a:pPr>
                      <a:r>
                        <a:rPr lang="ru-RU" sz="1400" dirty="0">
                          <a:effectLst/>
                        </a:rPr>
                        <a:t>Дороги шоссейные</a:t>
                      </a:r>
                      <a:endParaRPr lang="ru-RU" sz="1400" dirty="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a:effectLst/>
                        </a:rPr>
                        <a:t>Все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Все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Все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С отбором</a:t>
                      </a:r>
                      <a:endParaRPr lang="ru-RU" sz="1400">
                        <a:effectLst/>
                        <a:latin typeface="Calibri"/>
                        <a:ea typeface="Calibri"/>
                        <a:cs typeface="Times New Roman"/>
                      </a:endParaRPr>
                    </a:p>
                  </a:txBody>
                  <a:tcPr marL="54297" marR="54297" marT="0" marB="0"/>
                </a:tc>
              </a:tr>
              <a:tr h="648072">
                <a:tc gridSpan="2">
                  <a:txBody>
                    <a:bodyPr/>
                    <a:lstStyle/>
                    <a:p>
                      <a:pPr indent="0" algn="just">
                        <a:spcAft>
                          <a:spcPts val="0"/>
                        </a:spcAft>
                      </a:pPr>
                      <a:r>
                        <a:rPr lang="ru-RU" sz="1400" dirty="0">
                          <a:effectLst/>
                        </a:rPr>
                        <a:t>Дороги грунтовые</a:t>
                      </a:r>
                      <a:endParaRPr lang="ru-RU" sz="1400" dirty="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dirty="0">
                          <a:effectLst/>
                        </a:rPr>
                        <a:t>Все</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a:effectLst/>
                        </a:rPr>
                        <a:t>Основные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Основные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В </a:t>
                      </a:r>
                      <a:r>
                        <a:rPr lang="ru-RU" sz="1400" dirty="0" smtClean="0">
                          <a:effectLst/>
                        </a:rPr>
                        <a:t>малонаселён-ной </a:t>
                      </a:r>
                      <a:r>
                        <a:rPr lang="ru-RU" sz="1400" dirty="0">
                          <a:effectLst/>
                        </a:rPr>
                        <a:t>местности</a:t>
                      </a:r>
                      <a:endParaRPr lang="ru-RU" sz="1400" dirty="0">
                        <a:effectLst/>
                        <a:latin typeface="Calibri"/>
                        <a:ea typeface="Calibri"/>
                        <a:cs typeface="Times New Roman"/>
                      </a:endParaRPr>
                    </a:p>
                  </a:txBody>
                  <a:tcPr marL="54297" marR="54297" marT="0" marB="0"/>
                </a:tc>
              </a:tr>
              <a:tr h="648072">
                <a:tc gridSpan="2">
                  <a:txBody>
                    <a:bodyPr/>
                    <a:lstStyle/>
                    <a:p>
                      <a:pPr indent="0" algn="just">
                        <a:spcAft>
                          <a:spcPts val="0"/>
                        </a:spcAft>
                      </a:pPr>
                      <a:r>
                        <a:rPr lang="ru-RU" sz="1400">
                          <a:effectLst/>
                        </a:rPr>
                        <a:t>Населённые пункты</a:t>
                      </a:r>
                      <a:endParaRPr lang="ru-RU" sz="140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dirty="0">
                          <a:effectLst/>
                        </a:rPr>
                        <a:t>Все</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Все</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a:effectLst/>
                        </a:rPr>
                        <a:t>С числом домов более 10</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Не более 1 на 25 км</a:t>
                      </a:r>
                      <a:r>
                        <a:rPr lang="ru-RU" sz="1400" baseline="30000">
                          <a:effectLst/>
                        </a:rPr>
                        <a:t>2</a:t>
                      </a:r>
                      <a:endParaRPr lang="ru-RU" sz="1400">
                        <a:effectLst/>
                        <a:latin typeface="Calibri"/>
                        <a:ea typeface="Calibri"/>
                        <a:cs typeface="Times New Roman"/>
                      </a:endParaRPr>
                    </a:p>
                  </a:txBody>
                  <a:tcPr marL="54297" marR="54297" marT="0" marB="0"/>
                </a:tc>
              </a:tr>
              <a:tr h="432048">
                <a:tc gridSpan="2">
                  <a:txBody>
                    <a:bodyPr/>
                    <a:lstStyle/>
                    <a:p>
                      <a:pPr indent="0" algn="just">
                        <a:spcAft>
                          <a:spcPts val="0"/>
                        </a:spcAft>
                      </a:pPr>
                      <a:r>
                        <a:rPr lang="ru-RU" sz="1400">
                          <a:effectLst/>
                        </a:rPr>
                        <a:t>Отдельные дворы</a:t>
                      </a:r>
                      <a:endParaRPr lang="ru-RU" sz="140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a:effectLst/>
                        </a:rPr>
                        <a:t>Все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Частично</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Редко</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Нет</a:t>
                      </a:r>
                      <a:endParaRPr lang="ru-RU" sz="1400">
                        <a:effectLst/>
                        <a:latin typeface="Calibri"/>
                        <a:ea typeface="Calibri"/>
                        <a:cs typeface="Times New Roman"/>
                      </a:endParaRPr>
                    </a:p>
                  </a:txBody>
                  <a:tcPr marL="54297" marR="54297" marT="0" marB="0"/>
                </a:tc>
              </a:tr>
              <a:tr h="432048">
                <a:tc gridSpan="2">
                  <a:txBody>
                    <a:bodyPr/>
                    <a:lstStyle/>
                    <a:p>
                      <a:pPr indent="0" algn="just">
                        <a:spcAft>
                          <a:spcPts val="0"/>
                        </a:spcAft>
                      </a:pPr>
                      <a:r>
                        <a:rPr lang="ru-RU" sz="1400">
                          <a:effectLst/>
                        </a:rPr>
                        <a:t>Водотоки длиной более</a:t>
                      </a:r>
                      <a:endParaRPr lang="ru-RU" sz="140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a:effectLst/>
                        </a:rPr>
                        <a:t>0,5 км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1 км</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a:effectLst/>
                        </a:rPr>
                        <a:t>2 км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5 км</a:t>
                      </a:r>
                      <a:endParaRPr lang="ru-RU" sz="1400">
                        <a:effectLst/>
                        <a:latin typeface="Calibri"/>
                        <a:ea typeface="Calibri"/>
                        <a:cs typeface="Times New Roman"/>
                      </a:endParaRPr>
                    </a:p>
                  </a:txBody>
                  <a:tcPr marL="54297" marR="54297" marT="0" marB="0"/>
                </a:tc>
              </a:tr>
              <a:tr h="432048">
                <a:tc gridSpan="2">
                  <a:txBody>
                    <a:bodyPr/>
                    <a:lstStyle/>
                    <a:p>
                      <a:pPr indent="0" algn="just">
                        <a:spcAft>
                          <a:spcPts val="0"/>
                        </a:spcAft>
                      </a:pPr>
                      <a:r>
                        <a:rPr lang="ru-RU" sz="1400">
                          <a:effectLst/>
                        </a:rPr>
                        <a:t>Озера площадью более</a:t>
                      </a:r>
                      <a:endParaRPr lang="ru-RU" sz="140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a:effectLst/>
                        </a:rPr>
                        <a:t>0,5 га</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2 га</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8 га</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a:effectLst/>
                        </a:rPr>
                        <a:t>50 га</a:t>
                      </a:r>
                      <a:endParaRPr lang="ru-RU" sz="1400">
                        <a:effectLst/>
                        <a:latin typeface="Calibri"/>
                        <a:ea typeface="Calibri"/>
                        <a:cs typeface="Times New Roman"/>
                      </a:endParaRPr>
                    </a:p>
                  </a:txBody>
                  <a:tcPr marL="54297" marR="54297" marT="0" marB="0"/>
                </a:tc>
              </a:tr>
              <a:tr h="432048">
                <a:tc gridSpan="2">
                  <a:txBody>
                    <a:bodyPr/>
                    <a:lstStyle/>
                    <a:p>
                      <a:pPr indent="0" algn="just">
                        <a:spcAft>
                          <a:spcPts val="0"/>
                        </a:spcAft>
                      </a:pPr>
                      <a:r>
                        <a:rPr lang="ru-RU" sz="1400">
                          <a:effectLst/>
                        </a:rPr>
                        <a:t>Болота площадью более</a:t>
                      </a:r>
                      <a:endParaRPr lang="ru-RU" sz="140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a:effectLst/>
                        </a:rPr>
                        <a:t>5 га</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20 га</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100 га</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600 га</a:t>
                      </a:r>
                      <a:endParaRPr lang="ru-RU" sz="1400" dirty="0">
                        <a:effectLst/>
                        <a:latin typeface="Calibri"/>
                        <a:ea typeface="Calibri"/>
                        <a:cs typeface="Times New Roman"/>
                      </a:endParaRPr>
                    </a:p>
                  </a:txBody>
                  <a:tcPr marL="54297" marR="54297" marT="0" marB="0"/>
                </a:tc>
              </a:tr>
              <a:tr h="432048">
                <a:tc gridSpan="2">
                  <a:txBody>
                    <a:bodyPr/>
                    <a:lstStyle/>
                    <a:p>
                      <a:pPr indent="0" algn="just">
                        <a:spcAft>
                          <a:spcPts val="0"/>
                        </a:spcAft>
                      </a:pPr>
                      <a:r>
                        <a:rPr lang="ru-RU" sz="1400">
                          <a:effectLst/>
                        </a:rPr>
                        <a:t>Леса площадью более</a:t>
                      </a:r>
                      <a:endParaRPr lang="ru-RU" sz="1400">
                        <a:effectLst/>
                        <a:latin typeface="Calibri"/>
                        <a:ea typeface="Calibri"/>
                        <a:cs typeface="Times New Roman"/>
                      </a:endParaRPr>
                    </a:p>
                  </a:txBody>
                  <a:tcPr marL="54297" marR="54297" marT="0" marB="0"/>
                </a:tc>
                <a:tc hMerge="1">
                  <a:txBody>
                    <a:bodyPr/>
                    <a:lstStyle/>
                    <a:p>
                      <a:endParaRPr lang="ru-RU"/>
                    </a:p>
                  </a:txBody>
                  <a:tcPr/>
                </a:tc>
                <a:tc>
                  <a:txBody>
                    <a:bodyPr/>
                    <a:lstStyle/>
                    <a:p>
                      <a:pPr indent="0" algn="ctr">
                        <a:spcAft>
                          <a:spcPts val="0"/>
                        </a:spcAft>
                      </a:pPr>
                      <a:r>
                        <a:rPr lang="ru-RU" sz="1400">
                          <a:effectLst/>
                        </a:rPr>
                        <a:t>2,5 га</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10 га</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40 га</a:t>
                      </a:r>
                      <a:endParaRPr lang="ru-RU" sz="1400" dirty="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100 га</a:t>
                      </a:r>
                      <a:endParaRPr lang="ru-RU" sz="1400" dirty="0">
                        <a:effectLst/>
                        <a:latin typeface="Calibri"/>
                        <a:ea typeface="Calibri"/>
                        <a:cs typeface="Times New Roman"/>
                      </a:endParaRPr>
                    </a:p>
                  </a:txBody>
                  <a:tcPr marL="54297" marR="54297" marT="0" marB="0"/>
                </a:tc>
              </a:tr>
              <a:tr h="432048">
                <a:tc rowSpan="2">
                  <a:txBody>
                    <a:bodyPr/>
                    <a:lstStyle/>
                    <a:p>
                      <a:pPr indent="0" algn="just">
                        <a:spcAft>
                          <a:spcPts val="0"/>
                        </a:spcAft>
                      </a:pPr>
                      <a:r>
                        <a:rPr lang="ru-RU" sz="1400">
                          <a:effectLst/>
                        </a:rPr>
                        <a:t>Обрывы, на-сыпи, дамбы</a:t>
                      </a:r>
                      <a:endParaRPr lang="ru-RU" sz="1400">
                        <a:effectLst/>
                        <a:latin typeface="Calibri"/>
                        <a:ea typeface="Calibri"/>
                        <a:cs typeface="Times New Roman"/>
                      </a:endParaRPr>
                    </a:p>
                  </a:txBody>
                  <a:tcPr marL="54297" marR="54297" marT="0" marB="0"/>
                </a:tc>
                <a:tc>
                  <a:txBody>
                    <a:bodyPr/>
                    <a:lstStyle/>
                    <a:p>
                      <a:pPr indent="0" algn="just">
                        <a:spcAft>
                          <a:spcPts val="0"/>
                        </a:spcAft>
                      </a:pPr>
                      <a:r>
                        <a:rPr lang="ru-RU" sz="1400">
                          <a:effectLst/>
                        </a:rPr>
                        <a:t>высотой более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1 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2 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3 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5 м</a:t>
                      </a:r>
                      <a:endParaRPr lang="ru-RU" sz="1400" dirty="0">
                        <a:effectLst/>
                        <a:latin typeface="Calibri"/>
                        <a:ea typeface="Calibri"/>
                        <a:cs typeface="Times New Roman"/>
                      </a:endParaRPr>
                    </a:p>
                  </a:txBody>
                  <a:tcPr marL="54297" marR="54297" marT="0" marB="0"/>
                </a:tc>
              </a:tr>
              <a:tr h="432048">
                <a:tc vMerge="1">
                  <a:txBody>
                    <a:bodyPr/>
                    <a:lstStyle/>
                    <a:p>
                      <a:endParaRPr lang="ru-RU"/>
                    </a:p>
                  </a:txBody>
                  <a:tcPr/>
                </a:tc>
                <a:tc>
                  <a:txBody>
                    <a:bodyPr/>
                    <a:lstStyle/>
                    <a:p>
                      <a:pPr indent="0" algn="just">
                        <a:spcAft>
                          <a:spcPts val="0"/>
                        </a:spcAft>
                      </a:pPr>
                      <a:r>
                        <a:rPr lang="ru-RU" sz="1400">
                          <a:effectLst/>
                        </a:rPr>
                        <a:t>при длине более</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150 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300 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a:effectLst/>
                        </a:rPr>
                        <a:t>500 м</a:t>
                      </a:r>
                      <a:endParaRPr lang="ru-RU" sz="1400">
                        <a:effectLst/>
                        <a:latin typeface="Calibri"/>
                        <a:ea typeface="Calibri"/>
                        <a:cs typeface="Times New Roman"/>
                      </a:endParaRPr>
                    </a:p>
                  </a:txBody>
                  <a:tcPr marL="54297" marR="54297" marT="0" marB="0"/>
                </a:tc>
                <a:tc>
                  <a:txBody>
                    <a:bodyPr/>
                    <a:lstStyle/>
                    <a:p>
                      <a:pPr indent="0" algn="ctr">
                        <a:spcAft>
                          <a:spcPts val="0"/>
                        </a:spcAft>
                      </a:pPr>
                      <a:r>
                        <a:rPr lang="ru-RU" sz="1400" dirty="0">
                          <a:effectLst/>
                        </a:rPr>
                        <a:t>800 м</a:t>
                      </a:r>
                      <a:endParaRPr lang="ru-RU" sz="1400" dirty="0">
                        <a:effectLst/>
                        <a:latin typeface="Calibri"/>
                        <a:ea typeface="Calibri"/>
                        <a:cs typeface="Times New Roman"/>
                      </a:endParaRPr>
                    </a:p>
                  </a:txBody>
                  <a:tcPr marL="54297" marR="54297" marT="0" marB="0"/>
                </a:tc>
              </a:tr>
            </a:tbl>
          </a:graphicData>
        </a:graphic>
      </p:graphicFrame>
      <p:sp>
        <p:nvSpPr>
          <p:cNvPr id="3" name="Rectangle 1"/>
          <p:cNvSpPr>
            <a:spLocks noChangeArrowheads="1"/>
          </p:cNvSpPr>
          <p:nvPr/>
        </p:nvSpPr>
        <p:spPr bwMode="auto">
          <a:xfrm>
            <a:off x="755577" y="188640"/>
            <a:ext cx="756084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effectLst/>
                <a:latin typeface="Arial" pitchFamily="34" charset="0"/>
                <a:ea typeface="Calibri" pitchFamily="34" charset="0"/>
                <a:cs typeface="Arial" pitchFamily="34" charset="0"/>
              </a:rPr>
              <a:t>Нормативы изображения различных объектов на топографических картах разных масштабов</a:t>
            </a:r>
            <a:endParaRPr kumimoji="0" lang="ru-RU" sz="1600" b="1"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39198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980728"/>
            <a:ext cx="8064896" cy="5256584"/>
          </a:xfrm>
        </p:spPr>
        <p:txBody>
          <a:bodyPr/>
          <a:lstStyle/>
          <a:p>
            <a:endParaRPr lang="ru-RU" dirty="0"/>
          </a:p>
        </p:txBody>
      </p:sp>
      <p:sp>
        <p:nvSpPr>
          <p:cNvPr id="3" name="Заголовок 2"/>
          <p:cNvSpPr>
            <a:spLocks noGrp="1"/>
          </p:cNvSpPr>
          <p:nvPr>
            <p:ph type="ctrTitle"/>
          </p:nvPr>
        </p:nvSpPr>
        <p:spPr>
          <a:xfrm>
            <a:off x="323528" y="260649"/>
            <a:ext cx="8496944" cy="432047"/>
          </a:xfrm>
        </p:spPr>
        <p:txBody>
          <a:bodyPr/>
          <a:lstStyle/>
          <a:p>
            <a:r>
              <a:rPr lang="ru-RU" sz="2400" dirty="0" err="1" smtClean="0">
                <a:solidFill>
                  <a:schemeClr val="tx1"/>
                </a:solidFill>
              </a:rPr>
              <a:t>Разграфка</a:t>
            </a:r>
            <a:r>
              <a:rPr lang="ru-RU" sz="2400" dirty="0" smtClean="0">
                <a:solidFill>
                  <a:schemeClr val="tx1"/>
                </a:solidFill>
              </a:rPr>
              <a:t> и номенклатура топографических карт</a:t>
            </a:r>
            <a:endParaRPr lang="ru-RU" sz="2400"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08720"/>
            <a:ext cx="8344067" cy="5553992"/>
          </a:xfrm>
          <a:prstGeom prst="rect">
            <a:avLst/>
          </a:prstGeom>
        </p:spPr>
      </p:pic>
    </p:spTree>
    <p:extLst>
      <p:ext uri="{BB962C8B-B14F-4D97-AF65-F5344CB8AC3E}">
        <p14:creationId xmlns:p14="http://schemas.microsoft.com/office/powerpoint/2010/main" val="361830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83568" y="5805264"/>
            <a:ext cx="7992888" cy="547428"/>
          </a:xfrm>
        </p:spPr>
        <p:txBody>
          <a:bodyPr>
            <a:normAutofit/>
          </a:bodyPr>
          <a:lstStyle/>
          <a:p>
            <a:pPr algn="just"/>
            <a:r>
              <a:rPr lang="ru-RU" sz="2400" dirty="0" smtClean="0"/>
              <a:t>Картография в системе наук</a:t>
            </a:r>
            <a:endParaRPr lang="ru-RU"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545090"/>
            <a:ext cx="5820090" cy="490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690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259632" y="1628800"/>
            <a:ext cx="5637010" cy="882119"/>
          </a:xfrm>
        </p:spPr>
        <p:txBody>
          <a:bodyPr/>
          <a:lstStyle/>
          <a:p>
            <a:endParaRPr lang="ru-RU" dirty="0"/>
          </a:p>
        </p:txBody>
      </p:sp>
      <p:sp>
        <p:nvSpPr>
          <p:cNvPr id="3" name="Заголовок 2"/>
          <p:cNvSpPr>
            <a:spLocks noGrp="1"/>
          </p:cNvSpPr>
          <p:nvPr>
            <p:ph type="ctrTitle"/>
          </p:nvPr>
        </p:nvSpPr>
        <p:spPr>
          <a:xfrm>
            <a:off x="395536" y="332657"/>
            <a:ext cx="8640960" cy="504056"/>
          </a:xfrm>
        </p:spPr>
        <p:txBody>
          <a:bodyPr/>
          <a:lstStyle/>
          <a:p>
            <a:r>
              <a:rPr lang="ru-RU" sz="2400" dirty="0" smtClean="0">
                <a:solidFill>
                  <a:schemeClr val="tx1"/>
                </a:solidFill>
              </a:rPr>
              <a:t>Деление листов масштаба 1:1000000</a:t>
            </a:r>
            <a:endParaRPr lang="ru-RU" sz="2400"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04" y="1124744"/>
            <a:ext cx="8204435" cy="5350142"/>
          </a:xfrm>
          <a:prstGeom prst="rect">
            <a:avLst/>
          </a:prstGeom>
        </p:spPr>
      </p:pic>
    </p:spTree>
    <p:extLst>
      <p:ext uri="{BB962C8B-B14F-4D97-AF65-F5344CB8AC3E}">
        <p14:creationId xmlns:p14="http://schemas.microsoft.com/office/powerpoint/2010/main" val="24770837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043608" y="1412776"/>
            <a:ext cx="5637010" cy="882119"/>
          </a:xfrm>
        </p:spPr>
        <p:txBody>
          <a:bodyPr/>
          <a:lstStyle/>
          <a:p>
            <a:endParaRPr lang="ru-RU" dirty="0"/>
          </a:p>
        </p:txBody>
      </p:sp>
      <p:sp>
        <p:nvSpPr>
          <p:cNvPr id="3" name="Заголовок 2"/>
          <p:cNvSpPr>
            <a:spLocks noGrp="1"/>
          </p:cNvSpPr>
          <p:nvPr>
            <p:ph type="ctrTitle"/>
          </p:nvPr>
        </p:nvSpPr>
        <p:spPr>
          <a:xfrm>
            <a:off x="611560" y="260649"/>
            <a:ext cx="6552728" cy="504056"/>
          </a:xfrm>
        </p:spPr>
        <p:txBody>
          <a:bodyPr/>
          <a:lstStyle/>
          <a:p>
            <a:r>
              <a:rPr lang="ru-RU" sz="2400" dirty="0" smtClean="0">
                <a:solidFill>
                  <a:schemeClr val="tx1"/>
                </a:solidFill>
              </a:rPr>
              <a:t>Деление листов масштаба 1:100000</a:t>
            </a:r>
            <a:endParaRPr lang="ru-RU" sz="2400"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58" y="1025646"/>
            <a:ext cx="8293392" cy="3987530"/>
          </a:xfrm>
          <a:prstGeom prst="rect">
            <a:avLst/>
          </a:prstGeom>
        </p:spPr>
      </p:pic>
    </p:spTree>
    <p:extLst>
      <p:ext uri="{BB962C8B-B14F-4D97-AF65-F5344CB8AC3E}">
        <p14:creationId xmlns:p14="http://schemas.microsoft.com/office/powerpoint/2010/main" val="2053878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7"/>
            <a:ext cx="7272808" cy="576064"/>
          </a:xfrm>
        </p:spPr>
        <p:txBody>
          <a:bodyPr/>
          <a:lstStyle/>
          <a:p>
            <a:r>
              <a:rPr lang="ru-RU" sz="2000" dirty="0">
                <a:solidFill>
                  <a:schemeClr val="tx1"/>
                </a:solidFill>
              </a:rPr>
              <a:t>Использование топографических карт при </a:t>
            </a:r>
            <a:r>
              <a:rPr lang="ru-RU" sz="2000" dirty="0" err="1">
                <a:solidFill>
                  <a:schemeClr val="tx1"/>
                </a:solidFill>
              </a:rPr>
              <a:t>геоэкологических</a:t>
            </a:r>
            <a:r>
              <a:rPr lang="ru-RU" sz="2000" dirty="0">
                <a:solidFill>
                  <a:schemeClr val="tx1"/>
                </a:solidFill>
              </a:rPr>
              <a:t> исследованиях</a:t>
            </a: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3317" y="1628800"/>
            <a:ext cx="4476610" cy="2811311"/>
          </a:xfrm>
        </p:spPr>
      </p:pic>
      <p:sp>
        <p:nvSpPr>
          <p:cNvPr id="4" name="Текст 3"/>
          <p:cNvSpPr>
            <a:spLocks noGrp="1"/>
          </p:cNvSpPr>
          <p:nvPr>
            <p:ph type="body" sz="half" idx="2"/>
          </p:nvPr>
        </p:nvSpPr>
        <p:spPr>
          <a:xfrm>
            <a:off x="395536" y="1052736"/>
            <a:ext cx="3816424" cy="5544616"/>
          </a:xfrm>
        </p:spPr>
        <p:txBody>
          <a:bodyPr>
            <a:normAutofit fontScale="92500"/>
          </a:bodyPr>
          <a:lstStyle/>
          <a:p>
            <a:pPr algn="just"/>
            <a:r>
              <a:rPr lang="ru-RU" dirty="0">
                <a:solidFill>
                  <a:schemeClr val="tx1"/>
                </a:solidFill>
              </a:rPr>
              <a:t>Анализ карт при подготовке к полевым работам начинают с выделения речной и овражно-балочной сети: </a:t>
            </a:r>
            <a:r>
              <a:rPr lang="ru-RU" dirty="0" err="1">
                <a:solidFill>
                  <a:schemeClr val="tx1"/>
                </a:solidFill>
              </a:rPr>
              <a:t>оконтуривают</a:t>
            </a:r>
            <a:r>
              <a:rPr lang="ru-RU" dirty="0">
                <a:solidFill>
                  <a:schemeClr val="tx1"/>
                </a:solidFill>
              </a:rPr>
              <a:t> днища речных долин, оврагов, балок и других понижений рельефа. Междуречные пространства разделяют по крутизне на контуры с примерно одинаковыми расстояниями между горизонталями. Разделяющие эти контуры перегибы поверхностей редко бывают случайными, поэтому во многих случаях так можно предварительно наметить участки с разными почвами и подстилающими их грунтами. При планировании полевых работ требуется выполнять измерения расстояний и уклонов, оценивать расчлененность и проходимость местности. </a:t>
            </a:r>
            <a:endParaRPr lang="ru-RU" dirty="0" smtClean="0">
              <a:solidFill>
                <a:schemeClr val="tx1"/>
              </a:solidFill>
            </a:endParaRPr>
          </a:p>
          <a:p>
            <a:pPr algn="just"/>
            <a:r>
              <a:rPr lang="ru-RU" dirty="0">
                <a:solidFill>
                  <a:schemeClr val="tx1"/>
                </a:solidFill>
              </a:rPr>
              <a:t>Работа на точках наблюдения при полевых работах начинаются с их привязки, в рамках которой местоположение наносится на карту или аэрофотоснимок и обозначается номером. Одновременно в полевом дневнике записывается положение точки по отношению к обозначенным на карте ориентирам (топографическая привязка) и элементам рельефа (геоморфологическая привязка). </a:t>
            </a:r>
          </a:p>
        </p:txBody>
      </p:sp>
    </p:spTree>
    <p:extLst>
      <p:ext uri="{BB962C8B-B14F-4D97-AF65-F5344CB8AC3E}">
        <p14:creationId xmlns:p14="http://schemas.microsoft.com/office/powerpoint/2010/main" val="2556472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3"/>
            <a:ext cx="3636085" cy="576063"/>
          </a:xfrm>
        </p:spPr>
        <p:txBody>
          <a:bodyPr/>
          <a:lstStyle/>
          <a:p>
            <a:r>
              <a:rPr lang="ru-RU" sz="2000" i="1" dirty="0">
                <a:solidFill>
                  <a:schemeClr val="tx1"/>
                </a:solidFill>
              </a:rPr>
              <a:t>Измерение расстояний</a:t>
            </a:r>
            <a:r>
              <a:rPr lang="ru-RU" sz="2000" dirty="0">
                <a:solidFill>
                  <a:schemeClr val="tx1"/>
                </a:solidFill>
              </a:rPr>
              <a:t> </a:t>
            </a: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6311" y="2275380"/>
            <a:ext cx="4804359" cy="2161732"/>
          </a:xfrm>
        </p:spPr>
      </p:pic>
      <p:sp>
        <p:nvSpPr>
          <p:cNvPr id="4" name="Текст 3"/>
          <p:cNvSpPr>
            <a:spLocks noGrp="1"/>
          </p:cNvSpPr>
          <p:nvPr>
            <p:ph type="body" sz="half" idx="2"/>
          </p:nvPr>
        </p:nvSpPr>
        <p:spPr>
          <a:xfrm>
            <a:off x="467544" y="1196752"/>
            <a:ext cx="3388660" cy="5040560"/>
          </a:xfrm>
        </p:spPr>
        <p:txBody>
          <a:bodyPr>
            <a:normAutofit/>
          </a:bodyPr>
          <a:lstStyle/>
          <a:p>
            <a:pPr algn="just"/>
            <a:r>
              <a:rPr lang="ru-RU" sz="1600" dirty="0">
                <a:solidFill>
                  <a:schemeClr val="tx1"/>
                </a:solidFill>
              </a:rPr>
              <a:t>С</a:t>
            </a:r>
            <a:r>
              <a:rPr lang="ru-RU" sz="1600" dirty="0" smtClean="0">
                <a:solidFill>
                  <a:schemeClr val="tx1"/>
                </a:solidFill>
              </a:rPr>
              <a:t>амая </a:t>
            </a:r>
            <a:r>
              <a:rPr lang="ru-RU" sz="1600" dirty="0">
                <a:solidFill>
                  <a:schemeClr val="tx1"/>
                </a:solidFill>
              </a:rPr>
              <a:t>элементарная измерительная операция, входящая как составная часть и в ряд других операций. Короткие прямолинейные расстояния измеряют одним раствором </a:t>
            </a:r>
            <a:r>
              <a:rPr lang="ru-RU" sz="1600" dirty="0" smtClean="0">
                <a:solidFill>
                  <a:schemeClr val="tx1"/>
                </a:solidFill>
              </a:rPr>
              <a:t>циркуля-измерителя. </a:t>
            </a:r>
            <a:r>
              <a:rPr lang="ru-RU" sz="1600" dirty="0">
                <a:solidFill>
                  <a:schemeClr val="tx1"/>
                </a:solidFill>
              </a:rPr>
              <a:t>Протяженные отрезки измеряют в несколько приемов, последовательно наращивая результат. Криволинейные отрезки и извилистые линии измеряют «шагами» циркуля-измерителя с коротким, тщательно вымеренным раствором (1 или 2 мм), либо </a:t>
            </a:r>
            <a:r>
              <a:rPr lang="ru-RU" sz="1600" dirty="0" smtClean="0">
                <a:solidFill>
                  <a:schemeClr val="tx1"/>
                </a:solidFill>
              </a:rPr>
              <a:t>курвиметром.</a:t>
            </a:r>
            <a:endParaRPr lang="ru-RU" sz="1600" dirty="0">
              <a:solidFill>
                <a:schemeClr val="tx1"/>
              </a:solidFill>
            </a:endParaRPr>
          </a:p>
        </p:txBody>
      </p:sp>
    </p:spTree>
    <p:extLst>
      <p:ext uri="{BB962C8B-B14F-4D97-AF65-F5344CB8AC3E}">
        <p14:creationId xmlns:p14="http://schemas.microsoft.com/office/powerpoint/2010/main" val="1524969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3636085" cy="1258493"/>
          </a:xfrm>
        </p:spPr>
        <p:txBody>
          <a:bodyPr/>
          <a:lstStyle/>
          <a:p>
            <a:r>
              <a:rPr lang="ru-RU" sz="2000" i="1" dirty="0">
                <a:solidFill>
                  <a:schemeClr val="tx1"/>
                </a:solidFill>
              </a:rPr>
              <a:t>Определение плоских прямоугольных координат</a:t>
            </a:r>
            <a:endParaRPr lang="ru-RU" sz="2000" dirty="0">
              <a:solidFill>
                <a:schemeClr val="tx1"/>
              </a:solidFill>
            </a:endParaRPr>
          </a:p>
        </p:txBody>
      </p:sp>
      <p:sp>
        <p:nvSpPr>
          <p:cNvPr id="4" name="Текст 3"/>
          <p:cNvSpPr>
            <a:spLocks noGrp="1"/>
          </p:cNvSpPr>
          <p:nvPr>
            <p:ph type="body" sz="half" idx="2"/>
          </p:nvPr>
        </p:nvSpPr>
        <p:spPr>
          <a:xfrm>
            <a:off x="395536" y="1988840"/>
            <a:ext cx="3388660" cy="4536504"/>
          </a:xfrm>
        </p:spPr>
        <p:txBody>
          <a:bodyPr>
            <a:normAutofit/>
          </a:bodyPr>
          <a:lstStyle/>
          <a:p>
            <a:pPr algn="just"/>
            <a:r>
              <a:rPr lang="ru-RU" sz="1600" dirty="0">
                <a:solidFill>
                  <a:schemeClr val="tx1"/>
                </a:solidFill>
              </a:rPr>
              <a:t>Н</a:t>
            </a:r>
            <a:r>
              <a:rPr lang="ru-RU" sz="1600" dirty="0" smtClean="0">
                <a:solidFill>
                  <a:schemeClr val="tx1"/>
                </a:solidFill>
              </a:rPr>
              <a:t>ачинается </a:t>
            </a:r>
            <a:r>
              <a:rPr lang="ru-RU" sz="1600" dirty="0">
                <a:solidFill>
                  <a:schemeClr val="tx1"/>
                </a:solidFill>
              </a:rPr>
              <a:t>с определения абсциссы ближайшей с юга и ординаты ближайшей с запада линий координатной (километровой) сетки. Полные значения абсцисс и ординат в километрах подписываются в углах карты; для остальных линий подписывают только две последние цифры. После этого по перпендикулярам к координатным линиям измеряют расстояния от них до точки, координаты которой определяют (приращения координат) и прибавляют их соответственно к абсциссе и ординате </a:t>
            </a:r>
            <a:r>
              <a:rPr lang="ru-RU" sz="1600" dirty="0" smtClean="0">
                <a:solidFill>
                  <a:schemeClr val="tx1"/>
                </a:solidFill>
              </a:rPr>
              <a:t>линий.</a:t>
            </a:r>
            <a:endParaRPr lang="ru-RU" sz="1600" dirty="0">
              <a:solidFill>
                <a:schemeClr val="tx1"/>
              </a:solidFill>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5936" y="764704"/>
            <a:ext cx="4968552" cy="4894395"/>
          </a:xfrm>
        </p:spPr>
      </p:pic>
    </p:spTree>
    <p:extLst>
      <p:ext uri="{BB962C8B-B14F-4D97-AF65-F5344CB8AC3E}">
        <p14:creationId xmlns:p14="http://schemas.microsoft.com/office/powerpoint/2010/main" val="19198103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3636085" cy="1258493"/>
          </a:xfrm>
        </p:spPr>
        <p:txBody>
          <a:bodyPr/>
          <a:lstStyle/>
          <a:p>
            <a:r>
              <a:rPr lang="ru-RU" sz="2000" i="1" dirty="0">
                <a:solidFill>
                  <a:schemeClr val="tx1"/>
                </a:solidFill>
              </a:rPr>
              <a:t>Определение географических координат</a:t>
            </a:r>
            <a:endParaRPr lang="ru-RU" sz="2000" dirty="0">
              <a:solidFill>
                <a:schemeClr val="tx1"/>
              </a:solidFill>
            </a:endParaRPr>
          </a:p>
        </p:txBody>
      </p:sp>
      <p:sp>
        <p:nvSpPr>
          <p:cNvPr id="4" name="Текст 3"/>
          <p:cNvSpPr>
            <a:spLocks noGrp="1"/>
          </p:cNvSpPr>
          <p:nvPr>
            <p:ph type="body" sz="half" idx="2"/>
          </p:nvPr>
        </p:nvSpPr>
        <p:spPr>
          <a:xfrm>
            <a:off x="467544" y="1772816"/>
            <a:ext cx="3388660" cy="4824536"/>
          </a:xfrm>
        </p:spPr>
        <p:txBody>
          <a:bodyPr>
            <a:normAutofit fontScale="92500" lnSpcReduction="10000"/>
          </a:bodyPr>
          <a:lstStyle/>
          <a:p>
            <a:pPr algn="just"/>
            <a:r>
              <a:rPr lang="ru-RU" dirty="0">
                <a:solidFill>
                  <a:schemeClr val="tx1"/>
                </a:solidFill>
              </a:rPr>
              <a:t>О</a:t>
            </a:r>
            <a:r>
              <a:rPr lang="ru-RU" dirty="0" smtClean="0">
                <a:solidFill>
                  <a:schemeClr val="tx1"/>
                </a:solidFill>
              </a:rPr>
              <a:t>тличается </a:t>
            </a:r>
            <a:r>
              <a:rPr lang="ru-RU" dirty="0">
                <a:solidFill>
                  <a:schemeClr val="tx1"/>
                </a:solidFill>
              </a:rPr>
              <a:t>от определения плоских прямоугольных координат в связи с тем, что параллели и меридианы на топографических картах представлены только рамками. Северную и южную рамки образуют отрезки параллелей, а западную и восточную – отрезки меридианов. Но в составе рамок карт имеются также минутные рамки (чередующиеся закрашенные и </a:t>
            </a:r>
            <a:r>
              <a:rPr lang="ru-RU" dirty="0" err="1">
                <a:solidFill>
                  <a:schemeClr val="tx1"/>
                </a:solidFill>
              </a:rPr>
              <a:t>незакрашенные</a:t>
            </a:r>
            <a:r>
              <a:rPr lang="ru-RU" dirty="0">
                <a:solidFill>
                  <a:schemeClr val="tx1"/>
                </a:solidFill>
              </a:rPr>
              <a:t> отрезки, протяженностью по одной минуте) и точки для обозначения десятисекундных </a:t>
            </a:r>
            <a:r>
              <a:rPr lang="ru-RU" dirty="0" smtClean="0">
                <a:solidFill>
                  <a:schemeClr val="tx1"/>
                </a:solidFill>
              </a:rPr>
              <a:t>интервалов. </a:t>
            </a:r>
            <a:r>
              <a:rPr lang="ru-RU" dirty="0">
                <a:solidFill>
                  <a:schemeClr val="tx1"/>
                </a:solidFill>
              </a:rPr>
              <a:t>Поэтому для удобства измерения рекомендуется соединить точки с одинаковыми широтами и долготами на противоположных рамках карты и обозначить (длинной линейкой) или провести (простым карандашом, временно) параллель и меридиан (достаточно отрезка вблизи определяемой точки). Чтобы приращения координат были положительными, рекомендуется параллель обозначать к югу, а меридиан к западу от определяемой </a:t>
            </a:r>
            <a:r>
              <a:rPr lang="ru-RU" dirty="0" smtClean="0">
                <a:solidFill>
                  <a:schemeClr val="tx1"/>
                </a:solidFill>
              </a:rPr>
              <a:t>точки.</a:t>
            </a:r>
            <a:endParaRPr lang="ru-RU" dirty="0">
              <a:solidFill>
                <a:schemeClr val="tx1"/>
              </a:solidFill>
            </a:endParaRPr>
          </a:p>
        </p:txBody>
      </p:sp>
      <p:pic>
        <p:nvPicPr>
          <p:cNvPr id="5"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995936" y="1572672"/>
            <a:ext cx="4824536" cy="3944560"/>
          </a:xfrm>
          <a:prstGeom prst="rect">
            <a:avLst/>
          </a:prstGeom>
        </p:spPr>
      </p:pic>
    </p:spTree>
    <p:extLst>
      <p:ext uri="{BB962C8B-B14F-4D97-AF65-F5344CB8AC3E}">
        <p14:creationId xmlns:p14="http://schemas.microsoft.com/office/powerpoint/2010/main" val="2327121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9"/>
            <a:ext cx="3636085" cy="720079"/>
          </a:xfrm>
        </p:spPr>
        <p:txBody>
          <a:bodyPr/>
          <a:lstStyle/>
          <a:p>
            <a:r>
              <a:rPr lang="ru-RU" sz="2000" i="1" dirty="0">
                <a:solidFill>
                  <a:schemeClr val="tx1"/>
                </a:solidFill>
              </a:rPr>
              <a:t>Определение азимутов и дирекционных </a:t>
            </a:r>
            <a:r>
              <a:rPr lang="ru-RU" sz="2000" i="1" dirty="0" smtClean="0">
                <a:solidFill>
                  <a:schemeClr val="tx1"/>
                </a:solidFill>
              </a:rPr>
              <a:t>углов</a:t>
            </a:r>
            <a:endParaRPr lang="ru-RU" sz="2000" dirty="0">
              <a:solidFill>
                <a:schemeClr val="tx1"/>
              </a:solidFill>
            </a:endParaRPr>
          </a:p>
        </p:txBody>
      </p:sp>
      <p:sp>
        <p:nvSpPr>
          <p:cNvPr id="4" name="Текст 3"/>
          <p:cNvSpPr>
            <a:spLocks noGrp="1"/>
          </p:cNvSpPr>
          <p:nvPr>
            <p:ph type="body" sz="half" idx="2"/>
          </p:nvPr>
        </p:nvSpPr>
        <p:spPr>
          <a:xfrm>
            <a:off x="395536" y="1340768"/>
            <a:ext cx="3600400" cy="5256584"/>
          </a:xfrm>
        </p:spPr>
        <p:txBody>
          <a:bodyPr>
            <a:normAutofit lnSpcReduction="10000"/>
          </a:bodyPr>
          <a:lstStyle/>
          <a:p>
            <a:pPr algn="just"/>
            <a:r>
              <a:rPr lang="ru-RU" dirty="0">
                <a:solidFill>
                  <a:schemeClr val="tx1"/>
                </a:solidFill>
              </a:rPr>
              <a:t>При измерительных работах по карте и на местности используют следующие </a:t>
            </a:r>
            <a:r>
              <a:rPr lang="ru-RU" i="1" dirty="0">
                <a:solidFill>
                  <a:schemeClr val="tx1"/>
                </a:solidFill>
              </a:rPr>
              <a:t>углы ориентирования</a:t>
            </a:r>
            <a:r>
              <a:rPr lang="ru-RU" dirty="0">
                <a:solidFill>
                  <a:schemeClr val="tx1"/>
                </a:solidFill>
              </a:rPr>
              <a:t>:</a:t>
            </a:r>
          </a:p>
          <a:p>
            <a:pPr algn="just"/>
            <a:r>
              <a:rPr lang="ru-RU" dirty="0">
                <a:solidFill>
                  <a:schemeClr val="tx1"/>
                </a:solidFill>
              </a:rPr>
              <a:t>- географический (истинный) азимут (</a:t>
            </a:r>
            <a:r>
              <a:rPr lang="ru-RU" dirty="0" err="1">
                <a:solidFill>
                  <a:schemeClr val="tx1"/>
                </a:solidFill>
              </a:rPr>
              <a:t>Аг</a:t>
            </a:r>
            <a:r>
              <a:rPr lang="ru-RU" dirty="0">
                <a:solidFill>
                  <a:schemeClr val="tx1"/>
                </a:solidFill>
              </a:rPr>
              <a:t>) – угол между северным направлением географического меридиана и направлением на предмет, измеряемый по ходу часовой стрелки;</a:t>
            </a:r>
          </a:p>
          <a:p>
            <a:pPr algn="just"/>
            <a:r>
              <a:rPr lang="ru-RU" dirty="0">
                <a:solidFill>
                  <a:schemeClr val="tx1"/>
                </a:solidFill>
              </a:rPr>
              <a:t>- магнитный азимут (</a:t>
            </a:r>
            <a:r>
              <a:rPr lang="ru-RU" dirty="0" err="1">
                <a:solidFill>
                  <a:schemeClr val="tx1"/>
                </a:solidFill>
              </a:rPr>
              <a:t>Ам</a:t>
            </a:r>
            <a:r>
              <a:rPr lang="ru-RU" dirty="0">
                <a:solidFill>
                  <a:schemeClr val="tx1"/>
                </a:solidFill>
              </a:rPr>
              <a:t>) - угол между северным направлением магнитного меридиана и направлением на предмет, измеряемый по ходу часовой стрелки;</a:t>
            </a:r>
          </a:p>
          <a:p>
            <a:pPr algn="just"/>
            <a:r>
              <a:rPr lang="ru-RU" dirty="0" smtClean="0">
                <a:solidFill>
                  <a:schemeClr val="tx1"/>
                </a:solidFill>
              </a:rPr>
              <a:t>- дирекционный </a:t>
            </a:r>
            <a:r>
              <a:rPr lang="ru-RU" dirty="0">
                <a:solidFill>
                  <a:schemeClr val="tx1"/>
                </a:solidFill>
              </a:rPr>
              <a:t>угол (α) - угол между северным направлением вертикальной линии координатной сетки и направлением на предмет, измеряемый по ходу часовой стрелки</a:t>
            </a:r>
            <a:r>
              <a:rPr lang="ru-RU" dirty="0" smtClean="0">
                <a:solidFill>
                  <a:schemeClr val="tx1"/>
                </a:solidFill>
              </a:rPr>
              <a:t>.</a:t>
            </a:r>
          </a:p>
          <a:p>
            <a:pPr algn="just"/>
            <a:r>
              <a:rPr lang="ru-RU" dirty="0">
                <a:solidFill>
                  <a:schemeClr val="tx1"/>
                </a:solidFill>
              </a:rPr>
              <a:t>Угол между географическим и магнитным меридианом называется магнитным склонением, обозначается δ и изменяется в пространстве и с течением времени. Магнитное склонение может быть восточным (положительным) и западным (отрицательным).</a:t>
            </a:r>
          </a:p>
        </p:txBody>
      </p:sp>
      <p:pic>
        <p:nvPicPr>
          <p:cNvPr id="5"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139953" y="1116960"/>
            <a:ext cx="4470648" cy="4688303"/>
          </a:xfrm>
          <a:prstGeom prst="rect">
            <a:avLst/>
          </a:prstGeom>
        </p:spPr>
      </p:pic>
    </p:spTree>
    <p:extLst>
      <p:ext uri="{BB962C8B-B14F-4D97-AF65-F5344CB8AC3E}">
        <p14:creationId xmlns:p14="http://schemas.microsoft.com/office/powerpoint/2010/main" val="2113713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5"/>
            <a:ext cx="3636085" cy="1008112"/>
          </a:xfrm>
        </p:spPr>
        <p:txBody>
          <a:bodyPr/>
          <a:lstStyle/>
          <a:p>
            <a:r>
              <a:rPr lang="ru-RU" sz="2000" i="1" dirty="0">
                <a:solidFill>
                  <a:schemeClr val="tx1"/>
                </a:solidFill>
              </a:rPr>
              <a:t>Определение абсолютной отметки точки</a:t>
            </a:r>
            <a:endParaRPr lang="ru-RU" sz="2000" dirty="0">
              <a:solidFill>
                <a:schemeClr val="tx1"/>
              </a:solidFill>
            </a:endParaRPr>
          </a:p>
        </p:txBody>
      </p:sp>
      <p:sp>
        <p:nvSpPr>
          <p:cNvPr id="4" name="Текст 3"/>
          <p:cNvSpPr>
            <a:spLocks noGrp="1"/>
          </p:cNvSpPr>
          <p:nvPr>
            <p:ph type="body" sz="half" idx="2"/>
          </p:nvPr>
        </p:nvSpPr>
        <p:spPr>
          <a:xfrm>
            <a:off x="467544" y="1556792"/>
            <a:ext cx="4464496" cy="5040560"/>
          </a:xfrm>
        </p:spPr>
        <p:txBody>
          <a:bodyPr>
            <a:normAutofit/>
          </a:bodyPr>
          <a:lstStyle/>
          <a:p>
            <a:pPr algn="just"/>
            <a:r>
              <a:rPr lang="ru-RU" dirty="0">
                <a:solidFill>
                  <a:schemeClr val="tx1"/>
                </a:solidFill>
              </a:rPr>
              <a:t>Н</a:t>
            </a:r>
            <a:r>
              <a:rPr lang="ru-RU" dirty="0" smtClean="0">
                <a:solidFill>
                  <a:schemeClr val="tx1"/>
                </a:solidFill>
              </a:rPr>
              <a:t>ачинают </a:t>
            </a:r>
            <a:r>
              <a:rPr lang="ru-RU" dirty="0">
                <a:solidFill>
                  <a:schemeClr val="tx1"/>
                </a:solidFill>
              </a:rPr>
              <a:t>с определения отметок горизонталей, между которыми точка располагается. Для этого считают отметки от ближайшей подписанной горизонтали или отметки, прибавляя или вычитая величины высоты сечения рельефа по числу интервалов между горизонталями. При этом направления повышения или понижения поверхности определяют по соотношению подписанных отметок или по </a:t>
            </a:r>
            <a:r>
              <a:rPr lang="ru-RU" dirty="0" err="1">
                <a:solidFill>
                  <a:schemeClr val="tx1"/>
                </a:solidFill>
              </a:rPr>
              <a:t>бергштрихам</a:t>
            </a:r>
            <a:r>
              <a:rPr lang="ru-RU" dirty="0">
                <a:solidFill>
                  <a:schemeClr val="tx1"/>
                </a:solidFill>
              </a:rPr>
              <a:t> – коротким черточкам, перпендикулярным к горизонталям и обращенным в направлении понижения.</a:t>
            </a:r>
          </a:p>
          <a:p>
            <a:pPr algn="just"/>
            <a:r>
              <a:rPr lang="ru-RU" dirty="0">
                <a:solidFill>
                  <a:schemeClr val="tx1"/>
                </a:solidFill>
              </a:rPr>
              <a:t>Через точку, для которой определяют абсолютную отметку, проводят линию, перпендикулярную к выше- и нижележащей горизонтали. Далее измеряют длины отрезков этой линии выше и ниже определяемой точки и распределяют величину высоты сечения рельефа пропорционально отрезкам. Полученную разность высот между нижележащей горизонталью и точкой плюсуют к отметке нижележащей горизонтали.</a:t>
            </a:r>
          </a:p>
        </p:txBody>
      </p:sp>
      <p:pic>
        <p:nvPicPr>
          <p:cNvPr id="5"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145087" y="2197894"/>
            <a:ext cx="2914650" cy="1962150"/>
          </a:xfrm>
          <a:prstGeom prst="rect">
            <a:avLst/>
          </a:prstGeom>
        </p:spPr>
      </p:pic>
    </p:spTree>
    <p:extLst>
      <p:ext uri="{BB962C8B-B14F-4D97-AF65-F5344CB8AC3E}">
        <p14:creationId xmlns:p14="http://schemas.microsoft.com/office/powerpoint/2010/main" val="3117399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3636085" cy="1008113"/>
          </a:xfrm>
        </p:spPr>
        <p:txBody>
          <a:bodyPr/>
          <a:lstStyle/>
          <a:p>
            <a:r>
              <a:rPr lang="ru-RU" sz="2000" i="1" dirty="0">
                <a:solidFill>
                  <a:schemeClr val="tx1"/>
                </a:solidFill>
              </a:rPr>
              <a:t>Определение линий ската, экспозиций и </a:t>
            </a:r>
            <a:r>
              <a:rPr lang="ru-RU" sz="2000" i="1" dirty="0" smtClean="0">
                <a:solidFill>
                  <a:schemeClr val="tx1"/>
                </a:solidFill>
              </a:rPr>
              <a:t>уклонов</a:t>
            </a:r>
            <a:endParaRPr lang="ru-RU" sz="2000" dirty="0">
              <a:solidFill>
                <a:schemeClr val="tx1"/>
              </a:solidFill>
            </a:endParaRPr>
          </a:p>
        </p:txBody>
      </p:sp>
      <p:sp>
        <p:nvSpPr>
          <p:cNvPr id="4" name="Текст 3"/>
          <p:cNvSpPr>
            <a:spLocks noGrp="1"/>
          </p:cNvSpPr>
          <p:nvPr>
            <p:ph type="body" sz="half" idx="2"/>
          </p:nvPr>
        </p:nvSpPr>
        <p:spPr>
          <a:xfrm>
            <a:off x="323528" y="1340768"/>
            <a:ext cx="4608512" cy="5256584"/>
          </a:xfrm>
        </p:spPr>
        <p:txBody>
          <a:bodyPr>
            <a:normAutofit lnSpcReduction="10000"/>
          </a:bodyPr>
          <a:lstStyle/>
          <a:p>
            <a:pPr algn="just"/>
            <a:r>
              <a:rPr lang="ru-RU" dirty="0">
                <a:solidFill>
                  <a:schemeClr val="tx1"/>
                </a:solidFill>
              </a:rPr>
              <a:t>Линии ската (их также называют линиями стока) проводят перпендикулярно горизонталям. Эти линии могут быть как прямыми при ровном склоне, так и кривыми в случае склона переменной крутизны. </a:t>
            </a:r>
          </a:p>
          <a:p>
            <a:pPr algn="just"/>
            <a:r>
              <a:rPr lang="ru-RU" dirty="0">
                <a:solidFill>
                  <a:schemeClr val="tx1"/>
                </a:solidFill>
              </a:rPr>
              <a:t>Направление, в котором происходит понижение склона, также называют экспозицией. Экспозиция склона – это его ориентация по сторонам света. Экспозиции склонов определяют по соотношению подписанных отметок, по </a:t>
            </a:r>
            <a:r>
              <a:rPr lang="ru-RU" dirty="0" err="1">
                <a:solidFill>
                  <a:schemeClr val="tx1"/>
                </a:solidFill>
              </a:rPr>
              <a:t>бергштрихам</a:t>
            </a:r>
            <a:r>
              <a:rPr lang="ru-RU" dirty="0">
                <a:solidFill>
                  <a:schemeClr val="tx1"/>
                </a:solidFill>
              </a:rPr>
              <a:t>, по расположению водоемов и водотоков (всегда в понижениях рельефа). От экспозиции зависит освещенность склона и количество получаемой им солнечной радиации. Это существенно влияет на микроклиматические условия, в частности на приземные температуры, особенно в солнечную погоду, а также на увлажненность поверхности склона, сроки и интенсивность таяния снежного покрова. </a:t>
            </a:r>
          </a:p>
          <a:p>
            <a:pPr algn="just"/>
            <a:r>
              <a:rPr lang="ru-RU" dirty="0">
                <a:solidFill>
                  <a:schemeClr val="tx1"/>
                </a:solidFill>
              </a:rPr>
              <a:t>Уклоны поверхности определяют при помощи шкал </a:t>
            </a:r>
            <a:r>
              <a:rPr lang="ru-RU" dirty="0" smtClean="0">
                <a:solidFill>
                  <a:schemeClr val="tx1"/>
                </a:solidFill>
              </a:rPr>
              <a:t>заложений, </a:t>
            </a:r>
            <a:r>
              <a:rPr lang="ru-RU" dirty="0">
                <a:solidFill>
                  <a:schemeClr val="tx1"/>
                </a:solidFill>
              </a:rPr>
              <a:t>размещаемых под южной рамкой карты. Заложением называют кратчайшее расстояние между соседними горизонталями, простыми или утолщенными. Утолщенными для облегчения чтения карт показывают каждую пятую горизонталь.</a:t>
            </a:r>
          </a:p>
        </p:txBody>
      </p:sp>
      <p:pic>
        <p:nvPicPr>
          <p:cNvPr id="5"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148064" y="1556792"/>
            <a:ext cx="3744416" cy="3240359"/>
          </a:xfrm>
          <a:prstGeom prst="rect">
            <a:avLst/>
          </a:prstGeom>
        </p:spPr>
      </p:pic>
    </p:spTree>
    <p:extLst>
      <p:ext uri="{BB962C8B-B14F-4D97-AF65-F5344CB8AC3E}">
        <p14:creationId xmlns:p14="http://schemas.microsoft.com/office/powerpoint/2010/main" val="1388787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1"/>
            <a:ext cx="3636085" cy="720080"/>
          </a:xfrm>
        </p:spPr>
        <p:txBody>
          <a:bodyPr/>
          <a:lstStyle/>
          <a:p>
            <a:r>
              <a:rPr lang="ru-RU" sz="2000" i="1" dirty="0">
                <a:solidFill>
                  <a:schemeClr val="tx1"/>
                </a:solidFill>
              </a:rPr>
              <a:t>Определение по карте форм рельефа</a:t>
            </a:r>
            <a:endParaRPr lang="ru-RU" sz="2000" dirty="0">
              <a:solidFill>
                <a:schemeClr val="tx1"/>
              </a:solidFill>
            </a:endParaRPr>
          </a:p>
        </p:txBody>
      </p:sp>
      <p:sp>
        <p:nvSpPr>
          <p:cNvPr id="4" name="Текст 3"/>
          <p:cNvSpPr>
            <a:spLocks noGrp="1"/>
          </p:cNvSpPr>
          <p:nvPr>
            <p:ph type="body" sz="half" idx="2"/>
          </p:nvPr>
        </p:nvSpPr>
        <p:spPr>
          <a:xfrm>
            <a:off x="971600" y="5661248"/>
            <a:ext cx="7704856" cy="1059398"/>
          </a:xfrm>
        </p:spPr>
        <p:txBody>
          <a:bodyPr/>
          <a:lstStyle/>
          <a:p>
            <a:pPr algn="just"/>
            <a:r>
              <a:rPr lang="ru-RU" dirty="0" smtClean="0">
                <a:solidFill>
                  <a:schemeClr val="tx1"/>
                </a:solidFill>
              </a:rPr>
              <a:t>Рельефом </a:t>
            </a:r>
            <a:r>
              <a:rPr lang="ru-RU" dirty="0">
                <a:solidFill>
                  <a:schemeClr val="tx1"/>
                </a:solidFill>
              </a:rPr>
              <a:t>называют совокупность неровностей земной поверхности. Каждая из неровностей соответствующим образом выражается сочетанием горизонталей. Типовых форм рельефа выделяется немного, и каждая из них может быть определена по характерному взаимному расположению горизонталей и по </a:t>
            </a:r>
            <a:r>
              <a:rPr lang="ru-RU" dirty="0" err="1" smtClean="0">
                <a:solidFill>
                  <a:schemeClr val="tx1"/>
                </a:solidFill>
              </a:rPr>
              <a:t>бергштрихам</a:t>
            </a:r>
            <a:r>
              <a:rPr lang="ru-RU" dirty="0" smtClean="0">
                <a:solidFill>
                  <a:schemeClr val="tx1"/>
                </a:solidFill>
              </a:rPr>
              <a:t>.</a:t>
            </a:r>
            <a:endParaRPr lang="ru-RU" dirty="0">
              <a:solidFill>
                <a:schemeClr val="tx1"/>
              </a:solidFill>
            </a:endParaRPr>
          </a:p>
        </p:txBody>
      </p:sp>
      <p:pic>
        <p:nvPicPr>
          <p:cNvPr id="5" name="Объект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87624" y="908720"/>
            <a:ext cx="5904655" cy="4680519"/>
          </a:xfrm>
          <a:prstGeom prst="rect">
            <a:avLst/>
          </a:prstGeom>
        </p:spPr>
      </p:pic>
    </p:spTree>
    <p:extLst>
      <p:ext uri="{BB962C8B-B14F-4D97-AF65-F5344CB8AC3E}">
        <p14:creationId xmlns:p14="http://schemas.microsoft.com/office/powerpoint/2010/main" val="1661588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517232"/>
            <a:ext cx="7704856" cy="998984"/>
          </a:xfrm>
        </p:spPr>
        <p:txBody>
          <a:bodyPr/>
          <a:lstStyle/>
          <a:p>
            <a:pPr algn="just"/>
            <a:r>
              <a:rPr lang="ru-RU" sz="3200" dirty="0" smtClean="0">
                <a:solidFill>
                  <a:schemeClr val="tx1"/>
                </a:solidFill>
              </a:rPr>
              <a:t>Связь картографии с изобразительным искусством</a:t>
            </a:r>
            <a:endParaRPr lang="ru-RU" sz="3200" dirty="0">
              <a:solidFill>
                <a:schemeClr val="tx1"/>
              </a:solidFill>
            </a:endParaRPr>
          </a:p>
        </p:txBody>
      </p:sp>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91680" y="421694"/>
            <a:ext cx="5976663" cy="5159709"/>
          </a:xfrm>
        </p:spPr>
      </p:pic>
    </p:spTree>
    <p:extLst>
      <p:ext uri="{BB962C8B-B14F-4D97-AF65-F5344CB8AC3E}">
        <p14:creationId xmlns:p14="http://schemas.microsoft.com/office/powerpoint/2010/main" val="19145833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7. Тематические </a:t>
            </a:r>
            <a:r>
              <a:rPr lang="ru-RU" sz="4400" dirty="0" smtClean="0">
                <a:solidFill>
                  <a:schemeClr val="tx1"/>
                </a:solidFill>
              </a:rPr>
              <a:t>карты</a:t>
            </a:r>
            <a:endParaRPr lang="ru-RU" sz="4400" dirty="0">
              <a:solidFill>
                <a:schemeClr val="tx1"/>
              </a:solidFill>
            </a:endParaRPr>
          </a:p>
        </p:txBody>
      </p:sp>
    </p:spTree>
    <p:extLst>
      <p:ext uri="{BB962C8B-B14F-4D97-AF65-F5344CB8AC3E}">
        <p14:creationId xmlns:p14="http://schemas.microsoft.com/office/powerpoint/2010/main" val="4152808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3"/>
            <a:ext cx="3636085" cy="720080"/>
          </a:xfrm>
        </p:spPr>
        <p:txBody>
          <a:bodyPr/>
          <a:lstStyle/>
          <a:p>
            <a:r>
              <a:rPr lang="ru-RU" sz="2400" dirty="0" smtClean="0">
                <a:solidFill>
                  <a:schemeClr val="tx1"/>
                </a:solidFill>
              </a:rPr>
              <a:t>Кадастровые карты</a:t>
            </a:r>
            <a:endParaRPr lang="ru-RU" sz="2400" dirty="0">
              <a:solidFill>
                <a:schemeClr val="tx1"/>
              </a:solidFill>
            </a:endParaRPr>
          </a:p>
        </p:txBody>
      </p:sp>
      <p:sp>
        <p:nvSpPr>
          <p:cNvPr id="4" name="Текст 3"/>
          <p:cNvSpPr>
            <a:spLocks noGrp="1"/>
          </p:cNvSpPr>
          <p:nvPr>
            <p:ph type="body" sz="half" idx="2"/>
          </p:nvPr>
        </p:nvSpPr>
        <p:spPr>
          <a:xfrm>
            <a:off x="395536" y="1484784"/>
            <a:ext cx="3744416" cy="4896544"/>
          </a:xfrm>
        </p:spPr>
        <p:txBody>
          <a:bodyPr>
            <a:normAutofit fontScale="85000" lnSpcReduction="20000"/>
          </a:bodyPr>
          <a:lstStyle/>
          <a:p>
            <a:pPr algn="just"/>
            <a:r>
              <a:rPr lang="ru-RU" dirty="0">
                <a:solidFill>
                  <a:schemeClr val="tx1"/>
                </a:solidFill>
              </a:rPr>
              <a:t>Земельный кадастр </a:t>
            </a:r>
            <a:r>
              <a:rPr lang="ru-RU" dirty="0">
                <a:solidFill>
                  <a:schemeClr val="tx1"/>
                </a:solidFill>
                <a:sym typeface="Times New Roman"/>
              </a:rPr>
              <a:t>-</a:t>
            </a:r>
            <a:r>
              <a:rPr lang="ru-RU" dirty="0" smtClean="0">
                <a:solidFill>
                  <a:schemeClr val="tx1"/>
                </a:solidFill>
              </a:rPr>
              <a:t> </a:t>
            </a:r>
            <a:r>
              <a:rPr lang="ru-RU" dirty="0">
                <a:solidFill>
                  <a:schemeClr val="tx1"/>
                </a:solidFill>
              </a:rPr>
              <a:t>это упорядоченная совокупность сведений о природном, правовом, хозяйственном, экономическом и пространственном положении земельной </a:t>
            </a:r>
            <a:r>
              <a:rPr lang="ru-RU" dirty="0" smtClean="0">
                <a:solidFill>
                  <a:schemeClr val="tx1"/>
                </a:solidFill>
              </a:rPr>
              <a:t>собственности. </a:t>
            </a:r>
            <a:endParaRPr lang="ru-RU" dirty="0">
              <a:solidFill>
                <a:schemeClr val="tx1"/>
              </a:solidFill>
            </a:endParaRPr>
          </a:p>
          <a:p>
            <a:pPr algn="just"/>
            <a:r>
              <a:rPr lang="ru-RU" dirty="0">
                <a:solidFill>
                  <a:schemeClr val="tx1"/>
                </a:solidFill>
              </a:rPr>
              <a:t>Общей особенностью кадастровых карт является привязка картографируемых характеристик к объектам недвижимости – земельным участкам, принадлежащим определенным </a:t>
            </a:r>
            <a:r>
              <a:rPr lang="ru-RU" dirty="0" smtClean="0">
                <a:solidFill>
                  <a:schemeClr val="tx1"/>
                </a:solidFill>
              </a:rPr>
              <a:t>владельцам.</a:t>
            </a:r>
            <a:endParaRPr lang="ru-RU" dirty="0">
              <a:solidFill>
                <a:schemeClr val="tx1"/>
              </a:solidFill>
            </a:endParaRPr>
          </a:p>
          <a:p>
            <a:pPr algn="just"/>
            <a:r>
              <a:rPr lang="ru-RU" dirty="0">
                <a:solidFill>
                  <a:schemeClr val="tx1"/>
                </a:solidFill>
              </a:rPr>
              <a:t>Поскольку разные земельные участки обладают неодинаковой ценностью, кадастровый учет земель неотделим от их </a:t>
            </a:r>
            <a:r>
              <a:rPr lang="ru-RU" dirty="0" smtClean="0">
                <a:solidFill>
                  <a:schemeClr val="tx1"/>
                </a:solidFill>
              </a:rPr>
              <a:t>оценки, в </a:t>
            </a:r>
            <a:r>
              <a:rPr lang="ru-RU" dirty="0">
                <a:solidFill>
                  <a:schemeClr val="tx1"/>
                </a:solidFill>
              </a:rPr>
              <a:t>следующих целях:</a:t>
            </a:r>
          </a:p>
          <a:p>
            <a:pPr algn="just"/>
            <a:r>
              <a:rPr lang="ru-RU" dirty="0">
                <a:solidFill>
                  <a:schemeClr val="tx1"/>
                </a:solidFill>
              </a:rPr>
              <a:t>- в фискальных целях для налогообложения </a:t>
            </a:r>
            <a:r>
              <a:rPr lang="ru-RU" dirty="0" smtClean="0">
                <a:solidFill>
                  <a:schemeClr val="tx1"/>
                </a:solidFill>
              </a:rPr>
              <a:t>недвижимости;</a:t>
            </a:r>
            <a:endParaRPr lang="ru-RU" dirty="0">
              <a:solidFill>
                <a:schemeClr val="tx1"/>
              </a:solidFill>
            </a:endParaRPr>
          </a:p>
          <a:p>
            <a:pPr algn="just"/>
            <a:r>
              <a:rPr lang="ru-RU" dirty="0">
                <a:solidFill>
                  <a:schemeClr val="tx1"/>
                </a:solidFill>
              </a:rPr>
              <a:t>- для информационной поддержки рынка земли, фондового рынка ценных земельных бумаг и ипотеки;</a:t>
            </a:r>
          </a:p>
          <a:p>
            <a:pPr algn="just"/>
            <a:r>
              <a:rPr lang="ru-RU" dirty="0">
                <a:solidFill>
                  <a:schemeClr val="tx1"/>
                </a:solidFill>
              </a:rPr>
              <a:t>- для оценки эффективности существующего функционального использования территории, расчетной поддержки проектных разработок генерального плана города и в планировании крупномасштабных мероприятий общегородского характера;</a:t>
            </a:r>
          </a:p>
          <a:p>
            <a:pPr algn="just"/>
            <a:r>
              <a:rPr lang="ru-RU" dirty="0">
                <a:solidFill>
                  <a:schemeClr val="tx1"/>
                </a:solidFill>
              </a:rPr>
              <a:t>- для информирования заинтересованных лиц о стоимости земель для осуществления их прав и обязанностей в отношении принадлежащей им недвижимости и планируемых сделок с </a:t>
            </a:r>
            <a:r>
              <a:rPr lang="ru-RU" dirty="0" smtClean="0">
                <a:solidFill>
                  <a:schemeClr val="tx1"/>
                </a:solidFill>
              </a:rPr>
              <a:t>недвижимостью</a:t>
            </a:r>
            <a:r>
              <a:rPr lang="en-US" dirty="0" smtClean="0">
                <a:solidFill>
                  <a:schemeClr val="tx1"/>
                </a:solidFill>
              </a:rPr>
              <a:t>.</a:t>
            </a:r>
            <a:endParaRPr lang="ru-RU" dirty="0">
              <a:solidFill>
                <a:schemeClr val="tx1"/>
              </a:solidFill>
            </a:endParaRPr>
          </a:p>
          <a:p>
            <a:endParaRPr lang="ru-RU"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6997" y="1449530"/>
            <a:ext cx="4472486" cy="3851678"/>
          </a:xfrm>
        </p:spPr>
      </p:pic>
    </p:spTree>
    <p:extLst>
      <p:ext uri="{BB962C8B-B14F-4D97-AF65-F5344CB8AC3E}">
        <p14:creationId xmlns:p14="http://schemas.microsoft.com/office/powerpoint/2010/main" val="459320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3"/>
            <a:ext cx="3636085" cy="648072"/>
          </a:xfrm>
        </p:spPr>
        <p:txBody>
          <a:bodyPr/>
          <a:lstStyle/>
          <a:p>
            <a:r>
              <a:rPr lang="ru-RU" sz="2400" dirty="0" smtClean="0">
                <a:solidFill>
                  <a:schemeClr val="tx1"/>
                </a:solidFill>
              </a:rPr>
              <a:t>Геологические карты</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0439" y="1753714"/>
            <a:ext cx="4694049" cy="3331470"/>
          </a:xfrm>
        </p:spPr>
      </p:pic>
      <p:sp>
        <p:nvSpPr>
          <p:cNvPr id="4" name="Текст 3"/>
          <p:cNvSpPr>
            <a:spLocks noGrp="1"/>
          </p:cNvSpPr>
          <p:nvPr>
            <p:ph type="body" sz="half" idx="2"/>
          </p:nvPr>
        </p:nvSpPr>
        <p:spPr>
          <a:xfrm>
            <a:off x="467544" y="1268760"/>
            <a:ext cx="3744416" cy="4680520"/>
          </a:xfrm>
        </p:spPr>
        <p:txBody>
          <a:bodyPr/>
          <a:lstStyle/>
          <a:p>
            <a:pPr algn="just"/>
            <a:r>
              <a:rPr lang="ru-RU" dirty="0" smtClean="0">
                <a:solidFill>
                  <a:schemeClr val="tx1"/>
                </a:solidFill>
              </a:rPr>
              <a:t>Создаются в результате геологических съемок – комплексных, систематических исследований территорий, обычно в масштабах 1:200000, 1:50000. Отчеты о геологических съемках и картографические приложения к ним хранятся во Всероссийском и территориальных геологических фондах. Типовой комплект карт включает:</a:t>
            </a:r>
          </a:p>
          <a:p>
            <a:pPr algn="just"/>
            <a:r>
              <a:rPr lang="ru-RU" dirty="0" smtClean="0">
                <a:solidFill>
                  <a:schemeClr val="tx1"/>
                </a:solidFill>
              </a:rPr>
              <a:t>- карту фактического материала;</a:t>
            </a:r>
          </a:p>
          <a:p>
            <a:pPr algn="just"/>
            <a:r>
              <a:rPr lang="ru-RU" dirty="0" smtClean="0">
                <a:solidFill>
                  <a:schemeClr val="tx1"/>
                </a:solidFill>
              </a:rPr>
              <a:t>- геологическую карту;</a:t>
            </a:r>
          </a:p>
          <a:p>
            <a:pPr algn="just"/>
            <a:r>
              <a:rPr lang="ru-RU" dirty="0" smtClean="0">
                <a:solidFill>
                  <a:schemeClr val="tx1"/>
                </a:solidFill>
              </a:rPr>
              <a:t>- карту четвертичных отложений;</a:t>
            </a:r>
          </a:p>
          <a:p>
            <a:pPr algn="just"/>
            <a:r>
              <a:rPr lang="ru-RU" dirty="0" smtClean="0">
                <a:solidFill>
                  <a:schemeClr val="tx1"/>
                </a:solidFill>
              </a:rPr>
              <a:t>- карту полезных ископаемых;</a:t>
            </a:r>
          </a:p>
          <a:p>
            <a:pPr algn="just"/>
            <a:r>
              <a:rPr lang="ru-RU" dirty="0" smtClean="0">
                <a:solidFill>
                  <a:schemeClr val="tx1"/>
                </a:solidFill>
              </a:rPr>
              <a:t>- гидрогеологическую карту;</a:t>
            </a:r>
          </a:p>
          <a:p>
            <a:pPr algn="just"/>
            <a:r>
              <a:rPr lang="ru-RU" dirty="0" smtClean="0">
                <a:solidFill>
                  <a:schemeClr val="tx1"/>
                </a:solidFill>
              </a:rPr>
              <a:t>- инженерно-геологическую карту.</a:t>
            </a:r>
          </a:p>
          <a:p>
            <a:pPr algn="just"/>
            <a:r>
              <a:rPr lang="ru-RU" dirty="0" smtClean="0">
                <a:solidFill>
                  <a:schemeClr val="tx1"/>
                </a:solidFill>
              </a:rPr>
              <a:t>Каждая карта обычно состоит из нескольких листов, сопровождается разрезами и условными обозначениями.</a:t>
            </a:r>
            <a:endParaRPr lang="ru-RU" dirty="0">
              <a:solidFill>
                <a:schemeClr val="tx1"/>
              </a:solidFill>
            </a:endParaRPr>
          </a:p>
        </p:txBody>
      </p:sp>
    </p:spTree>
    <p:extLst>
      <p:ext uri="{BB962C8B-B14F-4D97-AF65-F5344CB8AC3E}">
        <p14:creationId xmlns:p14="http://schemas.microsoft.com/office/powerpoint/2010/main" val="35008083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4293096"/>
            <a:ext cx="2880320" cy="1987588"/>
          </a:xfrm>
        </p:spPr>
        <p:txBody>
          <a:bodyPr/>
          <a:lstStyle/>
          <a:p>
            <a:pPr algn="just"/>
            <a:r>
              <a:rPr lang="ru-RU" dirty="0" smtClean="0"/>
              <a:t>Карта фактического материала</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116632"/>
            <a:ext cx="4572839" cy="6470998"/>
          </a:xfrm>
          <a:prstGeom prst="rect">
            <a:avLst/>
          </a:prstGeom>
        </p:spPr>
      </p:pic>
    </p:spTree>
    <p:extLst>
      <p:ext uri="{BB962C8B-B14F-4D97-AF65-F5344CB8AC3E}">
        <p14:creationId xmlns:p14="http://schemas.microsoft.com/office/powerpoint/2010/main" val="2300278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7983" y="2172648"/>
            <a:ext cx="3571877" cy="2840528"/>
          </a:xfrm>
        </p:spPr>
        <p:txBody>
          <a:bodyPr/>
          <a:lstStyle/>
          <a:p>
            <a:pPr algn="just"/>
            <a:endParaRPr lang="ru-RU" dirty="0"/>
          </a:p>
        </p:txBody>
      </p:sp>
      <p:sp>
        <p:nvSpPr>
          <p:cNvPr id="3" name="Текст 2"/>
          <p:cNvSpPr>
            <a:spLocks noGrp="1"/>
          </p:cNvSpPr>
          <p:nvPr>
            <p:ph type="body" idx="1"/>
          </p:nvPr>
        </p:nvSpPr>
        <p:spPr>
          <a:xfrm>
            <a:off x="755576" y="5517232"/>
            <a:ext cx="3096344" cy="835460"/>
          </a:xfrm>
        </p:spPr>
        <p:txBody>
          <a:bodyPr/>
          <a:lstStyle/>
          <a:p>
            <a:pPr algn="just"/>
            <a:r>
              <a:rPr lang="ru-RU" dirty="0" smtClean="0">
                <a:solidFill>
                  <a:schemeClr val="tx1"/>
                </a:solidFill>
              </a:rPr>
              <a:t>Геологическая карта</a:t>
            </a:r>
            <a:endParaRPr lang="ru-RU"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83" y="250224"/>
            <a:ext cx="8607389" cy="5263897"/>
          </a:xfrm>
          <a:prstGeom prst="rect">
            <a:avLst/>
          </a:prstGeom>
        </p:spPr>
      </p:pic>
    </p:spTree>
    <p:extLst>
      <p:ext uri="{BB962C8B-B14F-4D97-AF65-F5344CB8AC3E}">
        <p14:creationId xmlns:p14="http://schemas.microsoft.com/office/powerpoint/2010/main" val="23557220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27584" y="4509120"/>
            <a:ext cx="3024336" cy="1771564"/>
          </a:xfrm>
        </p:spPr>
        <p:txBody>
          <a:bodyPr/>
          <a:lstStyle/>
          <a:p>
            <a:pPr algn="just"/>
            <a:r>
              <a:rPr lang="ru-RU" dirty="0" smtClean="0">
                <a:solidFill>
                  <a:schemeClr val="tx1"/>
                </a:solidFill>
              </a:rPr>
              <a:t>Карта четвертичных отложений</a:t>
            </a:r>
            <a:endParaRPr lang="ru-RU"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99799"/>
            <a:ext cx="4752528" cy="6707005"/>
          </a:xfrm>
          <a:prstGeom prst="rect">
            <a:avLst/>
          </a:prstGeom>
        </p:spPr>
      </p:pic>
    </p:spTree>
    <p:extLst>
      <p:ext uri="{BB962C8B-B14F-4D97-AF65-F5344CB8AC3E}">
        <p14:creationId xmlns:p14="http://schemas.microsoft.com/office/powerpoint/2010/main" val="23745003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just"/>
            <a:endParaRPr lang="ru-RU" dirty="0"/>
          </a:p>
        </p:txBody>
      </p:sp>
      <p:sp>
        <p:nvSpPr>
          <p:cNvPr id="3" name="Текст 2"/>
          <p:cNvSpPr>
            <a:spLocks noGrp="1"/>
          </p:cNvSpPr>
          <p:nvPr>
            <p:ph type="body" idx="1"/>
          </p:nvPr>
        </p:nvSpPr>
        <p:spPr>
          <a:xfrm>
            <a:off x="683568" y="5589240"/>
            <a:ext cx="5970494" cy="547428"/>
          </a:xfrm>
        </p:spPr>
        <p:txBody>
          <a:bodyPr/>
          <a:lstStyle/>
          <a:p>
            <a:pPr algn="just"/>
            <a:r>
              <a:rPr lang="ru-RU" dirty="0" smtClean="0">
                <a:solidFill>
                  <a:schemeClr val="tx1"/>
                </a:solidFill>
              </a:rPr>
              <a:t>Гидрогеологическая карта</a:t>
            </a:r>
            <a:endParaRPr lang="ru-RU"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20688"/>
            <a:ext cx="8488131" cy="4464496"/>
          </a:xfrm>
          <a:prstGeom prst="rect">
            <a:avLst/>
          </a:prstGeom>
        </p:spPr>
      </p:pic>
    </p:spTree>
    <p:extLst>
      <p:ext uri="{BB962C8B-B14F-4D97-AF65-F5344CB8AC3E}">
        <p14:creationId xmlns:p14="http://schemas.microsoft.com/office/powerpoint/2010/main" val="2795191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5949280"/>
            <a:ext cx="7766248" cy="432048"/>
          </a:xfrm>
        </p:spPr>
        <p:txBody>
          <a:bodyPr/>
          <a:lstStyle/>
          <a:p>
            <a:pPr algn="just"/>
            <a:r>
              <a:rPr lang="ru-RU" sz="1800" dirty="0" smtClean="0">
                <a:solidFill>
                  <a:schemeClr val="tx1"/>
                </a:solidFill>
              </a:rPr>
              <a:t>Карта полезных ископаемых</a:t>
            </a:r>
            <a:endParaRPr lang="ru-RU" sz="1800" dirty="0">
              <a:solidFill>
                <a:schemeClr val="tx1"/>
              </a:solidFill>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7544" y="116632"/>
            <a:ext cx="7920880" cy="5871352"/>
          </a:xfrm>
        </p:spPr>
      </p:pic>
    </p:spTree>
    <p:extLst>
      <p:ext uri="{BB962C8B-B14F-4D97-AF65-F5344CB8AC3E}">
        <p14:creationId xmlns:p14="http://schemas.microsoft.com/office/powerpoint/2010/main" val="29051576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9" y="692697"/>
            <a:ext cx="3096344" cy="720080"/>
          </a:xfrm>
        </p:spPr>
        <p:txBody>
          <a:bodyPr/>
          <a:lstStyle/>
          <a:p>
            <a:r>
              <a:rPr lang="ru-RU" sz="2400" dirty="0" smtClean="0">
                <a:solidFill>
                  <a:schemeClr val="tx1"/>
                </a:solidFill>
              </a:rPr>
              <a:t>Почвенные карты</a:t>
            </a:r>
            <a:endParaRPr lang="ru-RU" sz="2400"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8644" y="980728"/>
            <a:ext cx="5423836" cy="4709237"/>
          </a:xfrm>
        </p:spPr>
      </p:pic>
      <p:sp>
        <p:nvSpPr>
          <p:cNvPr id="4" name="Текст 3"/>
          <p:cNvSpPr>
            <a:spLocks noGrp="1"/>
          </p:cNvSpPr>
          <p:nvPr>
            <p:ph type="body" sz="half" idx="2"/>
          </p:nvPr>
        </p:nvSpPr>
        <p:spPr>
          <a:xfrm>
            <a:off x="539552" y="1844824"/>
            <a:ext cx="2808312" cy="3384376"/>
          </a:xfrm>
        </p:spPr>
        <p:txBody>
          <a:bodyPr>
            <a:normAutofit/>
          </a:bodyPr>
          <a:lstStyle/>
          <a:p>
            <a:pPr algn="just"/>
            <a:r>
              <a:rPr lang="ru-RU" sz="1600" dirty="0" smtClean="0">
                <a:solidFill>
                  <a:schemeClr val="tx1"/>
                </a:solidFill>
              </a:rPr>
              <a:t>Создаются для целей ведения сельского хозяйства, на основе полевых исследований. Основной съемочный масштаб – 1:10000. Показывается распространение типов, подтипов и разновидностей почв, и их агрохимические характеристики.</a:t>
            </a:r>
            <a:endParaRPr lang="ru-RU" sz="1600" dirty="0">
              <a:solidFill>
                <a:schemeClr val="tx1"/>
              </a:solidFill>
            </a:endParaRPr>
          </a:p>
        </p:txBody>
      </p:sp>
    </p:spTree>
    <p:extLst>
      <p:ext uri="{BB962C8B-B14F-4D97-AF65-F5344CB8AC3E}">
        <p14:creationId xmlns:p14="http://schemas.microsoft.com/office/powerpoint/2010/main" val="4244286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645024"/>
            <a:ext cx="5184576" cy="2880320"/>
          </a:xfrm>
        </p:spPr>
        <p:txBody>
          <a:bodyPr/>
          <a:lstStyle/>
          <a:p>
            <a:pPr algn="l"/>
            <a:r>
              <a:rPr lang="ru-RU" sz="1400" b="0" dirty="0" smtClean="0">
                <a:solidFill>
                  <a:schemeClr val="tx1"/>
                </a:solidFill>
                <a:effectLst/>
              </a:rPr>
              <a:t>Проблема почвенного картографирования – подходы к интерпретации результатов:</a:t>
            </a:r>
            <a:r>
              <a:rPr lang="ru-RU" sz="1400" b="0" dirty="0">
                <a:solidFill>
                  <a:schemeClr val="tx1"/>
                </a:solidFill>
                <a:effectLst/>
              </a:rPr>
              <a:t/>
            </a:r>
            <a:br>
              <a:rPr lang="ru-RU" sz="1400" b="0" dirty="0">
                <a:solidFill>
                  <a:schemeClr val="tx1"/>
                </a:solidFill>
                <a:effectLst/>
              </a:rPr>
            </a:br>
            <a:r>
              <a:rPr lang="ru-RU" sz="1400" b="0" dirty="0">
                <a:solidFill>
                  <a:schemeClr val="tx1"/>
                </a:solidFill>
                <a:effectLst/>
              </a:rPr>
              <a:t>- «лоскутный», при котором границы между точками описания почвенных разностей проводятся в значительной степени произвольно;</a:t>
            </a:r>
            <a:br>
              <a:rPr lang="ru-RU" sz="1400" b="0" dirty="0">
                <a:solidFill>
                  <a:schemeClr val="tx1"/>
                </a:solidFill>
                <a:effectLst/>
              </a:rPr>
            </a:br>
            <a:r>
              <a:rPr lang="ru-RU" sz="1400" b="0" dirty="0">
                <a:solidFill>
                  <a:schemeClr val="tx1"/>
                </a:solidFill>
                <a:effectLst/>
              </a:rPr>
              <a:t>- способ пластики рельефа, при котором границы максимально адаптируются к рельефу и проводятся по выпуклости и вогнутости земной поверхности линиям перегиба (</a:t>
            </a:r>
            <a:r>
              <a:rPr lang="ru-RU" sz="1400" b="0" dirty="0" err="1">
                <a:solidFill>
                  <a:schemeClr val="tx1"/>
                </a:solidFill>
                <a:effectLst/>
              </a:rPr>
              <a:t>морфоизографам</a:t>
            </a:r>
            <a:r>
              <a:rPr lang="ru-RU" sz="1400" b="0" dirty="0">
                <a:solidFill>
                  <a:schemeClr val="tx1"/>
                </a:solidFill>
                <a:effectLst/>
              </a:rPr>
              <a:t>), интуитивно или формализовано.</a:t>
            </a:r>
            <a:br>
              <a:rPr lang="ru-RU" sz="1400" b="0" dirty="0">
                <a:solidFill>
                  <a:schemeClr val="tx1"/>
                </a:solidFill>
                <a:effectLst/>
              </a:rPr>
            </a:br>
            <a:r>
              <a:rPr lang="ru-RU" sz="1400" b="0" dirty="0">
                <a:solidFill>
                  <a:schemeClr val="tx1"/>
                </a:solidFill>
                <a:effectLst/>
              </a:rPr>
              <a:t>«Лоскутный» подход обоснованно критикуется, способ пластики рельефа рассматривается как значительно более перспективный. </a:t>
            </a:r>
            <a:endParaRPr lang="ru-RU" sz="1400" b="0" dirty="0">
              <a:solidFill>
                <a:schemeClr val="tx1"/>
              </a:solidFill>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23528" y="332656"/>
            <a:ext cx="4295538" cy="3105372"/>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868144" y="260648"/>
            <a:ext cx="3009564" cy="6028685"/>
          </a:xfrm>
        </p:spPr>
      </p:pic>
    </p:spTree>
    <p:extLst>
      <p:ext uri="{BB962C8B-B14F-4D97-AF65-F5344CB8AC3E}">
        <p14:creationId xmlns:p14="http://schemas.microsoft.com/office/powerpoint/2010/main" val="2727176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2. Математическая </a:t>
            </a:r>
            <a:r>
              <a:rPr lang="ru-RU" sz="4400" dirty="0" smtClean="0">
                <a:solidFill>
                  <a:schemeClr val="tx1"/>
                </a:solidFill>
              </a:rPr>
              <a:t>основа карт</a:t>
            </a:r>
            <a:endParaRPr lang="ru-RU" sz="4400" dirty="0">
              <a:solidFill>
                <a:schemeClr val="tx1"/>
              </a:solidFill>
            </a:endParaRPr>
          </a:p>
        </p:txBody>
      </p:sp>
    </p:spTree>
    <p:extLst>
      <p:ext uri="{BB962C8B-B14F-4D97-AF65-F5344CB8AC3E}">
        <p14:creationId xmlns:p14="http://schemas.microsoft.com/office/powerpoint/2010/main" val="24705400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5" y="692697"/>
            <a:ext cx="2592288" cy="792088"/>
          </a:xfrm>
        </p:spPr>
        <p:txBody>
          <a:bodyPr/>
          <a:lstStyle/>
          <a:p>
            <a:r>
              <a:rPr lang="ru-RU" sz="2400" dirty="0" smtClean="0">
                <a:solidFill>
                  <a:schemeClr val="tx1"/>
                </a:solidFill>
              </a:rPr>
              <a:t>Лесные карты</a:t>
            </a:r>
            <a:endParaRPr lang="ru-RU" sz="2400" dirty="0">
              <a:solidFill>
                <a:schemeClr val="tx1"/>
              </a:solidFill>
            </a:endParaRPr>
          </a:p>
        </p:txBody>
      </p:sp>
      <p:sp>
        <p:nvSpPr>
          <p:cNvPr id="4" name="Текст 3"/>
          <p:cNvSpPr>
            <a:spLocks noGrp="1"/>
          </p:cNvSpPr>
          <p:nvPr>
            <p:ph type="body" sz="half" idx="2"/>
          </p:nvPr>
        </p:nvSpPr>
        <p:spPr>
          <a:xfrm>
            <a:off x="539552" y="2204864"/>
            <a:ext cx="2808312" cy="3312368"/>
          </a:xfrm>
        </p:spPr>
        <p:txBody>
          <a:bodyPr/>
          <a:lstStyle/>
          <a:p>
            <a:pPr algn="just"/>
            <a:r>
              <a:rPr lang="ru-RU" dirty="0" smtClean="0">
                <a:solidFill>
                  <a:schemeClr val="tx1"/>
                </a:solidFill>
              </a:rPr>
              <a:t>Создаются для целей ведения лесного хозяйства, путем дешифрирования </a:t>
            </a:r>
            <a:r>
              <a:rPr lang="ru-RU" dirty="0" err="1" smtClean="0">
                <a:solidFill>
                  <a:schemeClr val="tx1"/>
                </a:solidFill>
              </a:rPr>
              <a:t>космо</a:t>
            </a:r>
            <a:r>
              <a:rPr lang="ru-RU" dirty="0" smtClean="0">
                <a:solidFill>
                  <a:schemeClr val="tx1"/>
                </a:solidFill>
              </a:rPr>
              <a:t>- и аэрофотоснимков, в сочетании и наземными маршрутами и использованием учетных данных лесохозяйственных предприятий. Основной съемочный масштаб 1:10000. Основная территориальная единица – выдел, т.е. участок леса, однородный по возрастному и породному составу.</a:t>
            </a:r>
            <a:endParaRPr lang="ru-RU" dirty="0">
              <a:solidFill>
                <a:schemeClr val="tx1"/>
              </a:solidFill>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1880" y="620688"/>
            <a:ext cx="5501449" cy="5886550"/>
          </a:xfrm>
        </p:spPr>
      </p:pic>
    </p:spTree>
    <p:extLst>
      <p:ext uri="{BB962C8B-B14F-4D97-AF65-F5344CB8AC3E}">
        <p14:creationId xmlns:p14="http://schemas.microsoft.com/office/powerpoint/2010/main" val="14338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5" y="476673"/>
            <a:ext cx="2808312" cy="936104"/>
          </a:xfrm>
        </p:spPr>
        <p:txBody>
          <a:bodyPr/>
          <a:lstStyle/>
          <a:p>
            <a:r>
              <a:rPr lang="ru-RU" sz="2400" dirty="0" smtClean="0">
                <a:solidFill>
                  <a:schemeClr val="tx1"/>
                </a:solidFill>
              </a:rPr>
              <a:t>Климатические карты</a:t>
            </a:r>
            <a:endParaRPr lang="ru-RU" sz="2400"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0964" y="1628800"/>
            <a:ext cx="5880387" cy="3960440"/>
          </a:xfrm>
        </p:spPr>
      </p:pic>
      <p:sp>
        <p:nvSpPr>
          <p:cNvPr id="4" name="Текст 3"/>
          <p:cNvSpPr>
            <a:spLocks noGrp="1"/>
          </p:cNvSpPr>
          <p:nvPr>
            <p:ph type="body" sz="half" idx="2"/>
          </p:nvPr>
        </p:nvSpPr>
        <p:spPr>
          <a:xfrm>
            <a:off x="539552" y="1484784"/>
            <a:ext cx="2448272" cy="4896544"/>
          </a:xfrm>
        </p:spPr>
        <p:txBody>
          <a:bodyPr>
            <a:normAutofit lnSpcReduction="10000"/>
          </a:bodyPr>
          <a:lstStyle/>
          <a:p>
            <a:pPr algn="just"/>
            <a:r>
              <a:rPr lang="ru-RU" dirty="0" smtClean="0">
                <a:solidFill>
                  <a:schemeClr val="tx1"/>
                </a:solidFill>
              </a:rPr>
              <a:t>Создаются на основе обобщения результатов наблюдений на метеостанциях, в относительно мелких масштабах (1:1000000 и мельче). Показывается распространение типов климата (качественным фоном) и распределение многочисленных количественных характеристик, главным образом способами изолиний и локализованных диаграмм.</a:t>
            </a:r>
          </a:p>
          <a:p>
            <a:pPr algn="just"/>
            <a:r>
              <a:rPr lang="ru-RU" dirty="0" smtClean="0">
                <a:solidFill>
                  <a:schemeClr val="tx1"/>
                </a:solidFill>
              </a:rPr>
              <a:t>Различают общие климатические карты и специальные – агроклиматические, по строительной климатологии, военно-климатологические и др.</a:t>
            </a:r>
          </a:p>
          <a:p>
            <a:endParaRPr lang="ru-RU" dirty="0"/>
          </a:p>
        </p:txBody>
      </p:sp>
    </p:spTree>
    <p:extLst>
      <p:ext uri="{BB962C8B-B14F-4D97-AF65-F5344CB8AC3E}">
        <p14:creationId xmlns:p14="http://schemas.microsoft.com/office/powerpoint/2010/main" val="24469850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7"/>
            <a:ext cx="3636085" cy="864096"/>
          </a:xfrm>
        </p:spPr>
        <p:txBody>
          <a:bodyPr/>
          <a:lstStyle/>
          <a:p>
            <a:r>
              <a:rPr lang="ru-RU" sz="2000" i="1" dirty="0" smtClean="0">
                <a:solidFill>
                  <a:schemeClr val="tx1"/>
                </a:solidFill>
              </a:rPr>
              <a:t>Специальные климатические карты</a:t>
            </a:r>
            <a:endParaRPr lang="ru-RU" sz="2000" i="1" dirty="0">
              <a:solidFill>
                <a:schemeClr val="tx1"/>
              </a:solidFill>
            </a:endParaRPr>
          </a:p>
        </p:txBody>
      </p:sp>
      <p:sp>
        <p:nvSpPr>
          <p:cNvPr id="3" name="Объект 2"/>
          <p:cNvSpPr>
            <a:spLocks noGrp="1"/>
          </p:cNvSpPr>
          <p:nvPr>
            <p:ph idx="1"/>
          </p:nvPr>
        </p:nvSpPr>
        <p:spPr>
          <a:xfrm>
            <a:off x="4427985" y="332656"/>
            <a:ext cx="4608512" cy="6192688"/>
          </a:xfrm>
        </p:spPr>
        <p:txBody>
          <a:bodyPr>
            <a:normAutofit fontScale="62500" lnSpcReduction="20000"/>
          </a:bodyPr>
          <a:lstStyle/>
          <a:p>
            <a:pPr algn="just"/>
            <a:r>
              <a:rPr lang="ru-RU" b="1" dirty="0">
                <a:solidFill>
                  <a:schemeClr val="tx1"/>
                </a:solidFill>
              </a:rPr>
              <a:t>Специальные климатические карты</a:t>
            </a:r>
            <a:r>
              <a:rPr lang="ru-RU" dirty="0">
                <a:solidFill>
                  <a:schemeClr val="tx1"/>
                </a:solidFill>
              </a:rPr>
              <a:t> создаются для решения с их помощью практических задач. Ниже рассматриваются наиболее значимые области создания и использования специальных климатических карт. </a:t>
            </a:r>
          </a:p>
          <a:p>
            <a:pPr algn="just"/>
            <a:r>
              <a:rPr lang="ru-RU" b="1" i="1" dirty="0">
                <a:solidFill>
                  <a:schemeClr val="tx1"/>
                </a:solidFill>
              </a:rPr>
              <a:t>Карты по строительной климатологии</a:t>
            </a:r>
            <a:r>
              <a:rPr lang="ru-RU" dirty="0">
                <a:solidFill>
                  <a:schemeClr val="tx1"/>
                </a:solidFill>
              </a:rPr>
              <a:t> нацелены на учет местных климатических особенностей при проектировании, строительстве и эксплуатации зданий и сооружений. </a:t>
            </a:r>
            <a:endParaRPr lang="ru-RU" dirty="0" smtClean="0">
              <a:solidFill>
                <a:schemeClr val="tx1"/>
              </a:solidFill>
            </a:endParaRPr>
          </a:p>
          <a:p>
            <a:pPr algn="just"/>
            <a:r>
              <a:rPr lang="ru-RU" b="1" i="1" dirty="0">
                <a:solidFill>
                  <a:schemeClr val="tx1"/>
                </a:solidFill>
              </a:rPr>
              <a:t>Агроклиматические карты</a:t>
            </a:r>
            <a:r>
              <a:rPr lang="ru-RU" dirty="0">
                <a:solidFill>
                  <a:schemeClr val="tx1"/>
                </a:solidFill>
              </a:rPr>
              <a:t> характеризуют климатические условия и ресурсы территорий с точки зрения интересов сельскохозяйственного производства, в частности климатические условия произрастания отдельных </a:t>
            </a:r>
            <a:r>
              <a:rPr lang="ru-RU" dirty="0" smtClean="0">
                <a:solidFill>
                  <a:schemeClr val="tx1"/>
                </a:solidFill>
              </a:rPr>
              <a:t>культур: </a:t>
            </a:r>
            <a:r>
              <a:rPr lang="ru-RU" dirty="0">
                <a:solidFill>
                  <a:schemeClr val="tx1"/>
                </a:solidFill>
              </a:rPr>
              <a:t>суммы активных температур, продолжительность вегетационного периода, содержание продуктивной влаги в почве, климатические явления, опасные для сельского </a:t>
            </a:r>
            <a:r>
              <a:rPr lang="ru-RU" dirty="0" smtClean="0">
                <a:solidFill>
                  <a:schemeClr val="tx1"/>
                </a:solidFill>
              </a:rPr>
              <a:t>хозяйства. Синтетические </a:t>
            </a:r>
            <a:r>
              <a:rPr lang="ru-RU" dirty="0">
                <a:solidFill>
                  <a:schemeClr val="tx1"/>
                </a:solidFill>
              </a:rPr>
              <a:t>агроклиматические карты обычно содержат районирование по комплексу </a:t>
            </a:r>
            <a:r>
              <a:rPr lang="ru-RU" dirty="0" smtClean="0">
                <a:solidFill>
                  <a:schemeClr val="tx1"/>
                </a:solidFill>
              </a:rPr>
              <a:t>характеристик.</a:t>
            </a:r>
          </a:p>
          <a:p>
            <a:pPr algn="just"/>
            <a:r>
              <a:rPr lang="ru-RU" b="1" i="1" dirty="0">
                <a:solidFill>
                  <a:schemeClr val="tx1"/>
                </a:solidFill>
              </a:rPr>
              <a:t>Биоклиматические карты</a:t>
            </a:r>
            <a:r>
              <a:rPr lang="ru-RU" dirty="0">
                <a:solidFill>
                  <a:schemeClr val="tx1"/>
                </a:solidFill>
              </a:rPr>
              <a:t> отражают влияние климата на органическую жизнь, и в первую очередь на здоровье </a:t>
            </a:r>
            <a:r>
              <a:rPr lang="ru-RU" dirty="0" smtClean="0">
                <a:solidFill>
                  <a:schemeClr val="tx1"/>
                </a:solidFill>
              </a:rPr>
              <a:t>человека (эффективных </a:t>
            </a:r>
            <a:r>
              <a:rPr lang="ru-RU" dirty="0">
                <a:solidFill>
                  <a:schemeClr val="tx1"/>
                </a:solidFill>
              </a:rPr>
              <a:t>и эффективно-эквивалентных, т.е. отражающих </a:t>
            </a:r>
            <a:r>
              <a:rPr lang="ru-RU" dirty="0" err="1">
                <a:solidFill>
                  <a:schemeClr val="tx1"/>
                </a:solidFill>
              </a:rPr>
              <a:t>теплощущение</a:t>
            </a:r>
            <a:r>
              <a:rPr lang="ru-RU" dirty="0">
                <a:solidFill>
                  <a:schemeClr val="tx1"/>
                </a:solidFill>
              </a:rPr>
              <a:t> с поправками на ветер и влажность воздуха), </a:t>
            </a:r>
            <a:r>
              <a:rPr lang="ru-RU" dirty="0" smtClean="0">
                <a:solidFill>
                  <a:schemeClr val="tx1"/>
                </a:solidFill>
              </a:rPr>
              <a:t>изменчивость </a:t>
            </a:r>
            <a:r>
              <a:rPr lang="ru-RU" dirty="0">
                <a:solidFill>
                  <a:schemeClr val="tx1"/>
                </a:solidFill>
              </a:rPr>
              <a:t>погодных условий, повторяемость осадков и высокой влажности, сильных ветров, морозов и </a:t>
            </a:r>
            <a:r>
              <a:rPr lang="ru-RU" dirty="0" smtClean="0">
                <a:solidFill>
                  <a:schemeClr val="tx1"/>
                </a:solidFill>
              </a:rPr>
              <a:t>жары. </a:t>
            </a:r>
            <a:r>
              <a:rPr lang="ru-RU" dirty="0">
                <a:solidFill>
                  <a:schemeClr val="tx1"/>
                </a:solidFill>
              </a:rPr>
              <a:t>На синтетических биоклиматических картах находят отражение обобщающие характеристики суровости/комфортности климата, получаемые через перевод частных характеристик в баллы и их суммирования или осреднения. </a:t>
            </a:r>
            <a:r>
              <a:rPr lang="ru-RU" dirty="0" smtClean="0">
                <a:solidFill>
                  <a:schemeClr val="tx1"/>
                </a:solidFill>
              </a:rPr>
              <a:t> </a:t>
            </a:r>
            <a:endParaRPr lang="ru-RU" dirty="0">
              <a:solidFill>
                <a:schemeClr val="tx1"/>
              </a:solidFill>
            </a:endParaRPr>
          </a:p>
        </p:txBody>
      </p:sp>
      <p:sp>
        <p:nvSpPr>
          <p:cNvPr id="4" name="Текст 3"/>
          <p:cNvSpPr>
            <a:spLocks noGrp="1"/>
          </p:cNvSpPr>
          <p:nvPr>
            <p:ph type="body" sz="half" idx="2"/>
          </p:nvPr>
        </p:nvSpPr>
        <p:spPr>
          <a:xfrm>
            <a:off x="323528" y="2348880"/>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752600"/>
            <a:ext cx="4464496" cy="3143005"/>
          </a:xfrm>
          <a:prstGeom prst="rect">
            <a:avLst/>
          </a:prstGeom>
        </p:spPr>
      </p:pic>
    </p:spTree>
    <p:extLst>
      <p:ext uri="{BB962C8B-B14F-4D97-AF65-F5344CB8AC3E}">
        <p14:creationId xmlns:p14="http://schemas.microsoft.com/office/powerpoint/2010/main" val="2263472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1"/>
            <a:ext cx="3636085" cy="936104"/>
          </a:xfrm>
        </p:spPr>
        <p:txBody>
          <a:bodyPr/>
          <a:lstStyle/>
          <a:p>
            <a:r>
              <a:rPr lang="ru-RU" sz="2400" dirty="0" smtClean="0">
                <a:solidFill>
                  <a:schemeClr val="tx1"/>
                </a:solidFill>
              </a:rPr>
              <a:t>Гидрологические карты</a:t>
            </a:r>
            <a:endParaRPr lang="ru-RU" sz="2400" dirty="0">
              <a:solidFill>
                <a:schemeClr val="tx1"/>
              </a:solidFill>
            </a:endParaRPr>
          </a:p>
        </p:txBody>
      </p:sp>
      <p:sp>
        <p:nvSpPr>
          <p:cNvPr id="4" name="Текст 3"/>
          <p:cNvSpPr>
            <a:spLocks noGrp="1"/>
          </p:cNvSpPr>
          <p:nvPr>
            <p:ph type="body" sz="half" idx="2"/>
          </p:nvPr>
        </p:nvSpPr>
        <p:spPr>
          <a:xfrm>
            <a:off x="467544" y="1484784"/>
            <a:ext cx="2880320" cy="4968552"/>
          </a:xfrm>
        </p:spPr>
        <p:txBody>
          <a:bodyPr>
            <a:normAutofit/>
          </a:bodyPr>
          <a:lstStyle/>
          <a:p>
            <a:pPr algn="just"/>
            <a:r>
              <a:rPr lang="ru-RU" sz="1600" dirty="0">
                <a:solidFill>
                  <a:schemeClr val="tx1"/>
                </a:solidFill>
              </a:rPr>
              <a:t>Создаются на основе обобщения результатов наблюдений на </a:t>
            </a:r>
            <a:r>
              <a:rPr lang="ru-RU" sz="1600" dirty="0" err="1" smtClean="0">
                <a:solidFill>
                  <a:schemeClr val="tx1"/>
                </a:solidFill>
              </a:rPr>
              <a:t>гидропостах</a:t>
            </a:r>
            <a:r>
              <a:rPr lang="ru-RU" sz="1600" dirty="0" smtClean="0">
                <a:solidFill>
                  <a:schemeClr val="tx1"/>
                </a:solidFill>
              </a:rPr>
              <a:t> и экспедиционных обследований водоемов, тоже </a:t>
            </a:r>
            <a:r>
              <a:rPr lang="ru-RU" sz="1600" dirty="0">
                <a:solidFill>
                  <a:schemeClr val="tx1"/>
                </a:solidFill>
              </a:rPr>
              <a:t>в относительно мелких масштабах (1:1000000 и мельче</a:t>
            </a:r>
            <a:r>
              <a:rPr lang="ru-RU" sz="1600" dirty="0" smtClean="0">
                <a:solidFill>
                  <a:schemeClr val="tx1"/>
                </a:solidFill>
              </a:rPr>
              <a:t>). Показываются количественные характеристики стока (годовые, сезонные), уровни воды, температурные характеристики, течения, волнения, сроки ледохода и ледостава, грунты дна, твердый и ионный сток, и др.</a:t>
            </a:r>
            <a:endParaRPr lang="ru-RU" sz="1600"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5327" y="1826084"/>
            <a:ext cx="5692822" cy="3835164"/>
          </a:xfrm>
        </p:spPr>
      </p:pic>
    </p:spTree>
    <p:extLst>
      <p:ext uri="{BB962C8B-B14F-4D97-AF65-F5344CB8AC3E}">
        <p14:creationId xmlns:p14="http://schemas.microsoft.com/office/powerpoint/2010/main" val="1481926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3636085" cy="648071"/>
          </a:xfrm>
        </p:spPr>
        <p:txBody>
          <a:bodyPr/>
          <a:lstStyle/>
          <a:p>
            <a:r>
              <a:rPr lang="ru-RU" sz="2000" dirty="0" smtClean="0">
                <a:solidFill>
                  <a:schemeClr val="tx1"/>
                </a:solidFill>
              </a:rPr>
              <a:t>Ландшафтные карты</a:t>
            </a:r>
            <a:endParaRPr lang="ru-RU" sz="2000" dirty="0">
              <a:solidFill>
                <a:schemeClr val="tx1"/>
              </a:solidFill>
            </a:endParaRPr>
          </a:p>
        </p:txBody>
      </p:sp>
      <p:sp>
        <p:nvSpPr>
          <p:cNvPr id="3" name="Объект 2"/>
          <p:cNvSpPr>
            <a:spLocks noGrp="1"/>
          </p:cNvSpPr>
          <p:nvPr>
            <p:ph idx="1"/>
          </p:nvPr>
        </p:nvSpPr>
        <p:spPr>
          <a:xfrm>
            <a:off x="4593515" y="332656"/>
            <a:ext cx="4370973" cy="6264696"/>
          </a:xfrm>
        </p:spPr>
        <p:txBody>
          <a:bodyPr>
            <a:normAutofit fontScale="70000" lnSpcReduction="20000"/>
          </a:bodyPr>
          <a:lstStyle/>
          <a:p>
            <a:pPr algn="just"/>
            <a:r>
              <a:rPr lang="ru-RU" dirty="0">
                <a:solidFill>
                  <a:schemeClr val="tx1"/>
                </a:solidFill>
              </a:rPr>
              <a:t>Ландшафтные </a:t>
            </a:r>
            <a:r>
              <a:rPr lang="ru-RU" dirty="0" smtClean="0">
                <a:solidFill>
                  <a:schemeClr val="tx1"/>
                </a:solidFill>
              </a:rPr>
              <a:t>карты показывают </a:t>
            </a:r>
            <a:r>
              <a:rPr lang="ru-RU" dirty="0">
                <a:solidFill>
                  <a:schemeClr val="tx1"/>
                </a:solidFill>
              </a:rPr>
              <a:t>распространение природно-территориальных комплексов различного иерархического уровня. Создание ландшафтных карт неотделимо от физико-географического (ландшафтного) районирования. При районировании используется принцип чередования зональных (пояс, зона, </a:t>
            </a:r>
            <a:r>
              <a:rPr lang="ru-RU" dirty="0" err="1">
                <a:solidFill>
                  <a:schemeClr val="tx1"/>
                </a:solidFill>
              </a:rPr>
              <a:t>подзона</a:t>
            </a:r>
            <a:r>
              <a:rPr lang="ru-RU" dirty="0">
                <a:solidFill>
                  <a:schemeClr val="tx1"/>
                </a:solidFill>
              </a:rPr>
              <a:t>) и азональных (физико-географическая страна, провинция, область) признаков. Общим завершением зонального и азонального рядов является </a:t>
            </a:r>
            <a:r>
              <a:rPr lang="ru-RU" dirty="0" smtClean="0">
                <a:solidFill>
                  <a:schemeClr val="tx1"/>
                </a:solidFill>
              </a:rPr>
              <a:t>ландшафт.</a:t>
            </a:r>
          </a:p>
          <a:p>
            <a:pPr algn="just"/>
            <a:r>
              <a:rPr lang="ru-RU" dirty="0" smtClean="0">
                <a:solidFill>
                  <a:schemeClr val="tx1"/>
                </a:solidFill>
              </a:rPr>
              <a:t> </a:t>
            </a:r>
            <a:r>
              <a:rPr lang="ru-RU" dirty="0">
                <a:solidFill>
                  <a:schemeClr val="tx1"/>
                </a:solidFill>
              </a:rPr>
              <a:t>Физико-географические единицы уровня стран, зон, провинций, отчасти также </a:t>
            </a:r>
            <a:r>
              <a:rPr lang="ru-RU" dirty="0" err="1">
                <a:solidFill>
                  <a:schemeClr val="tx1"/>
                </a:solidFill>
              </a:rPr>
              <a:t>подзон</a:t>
            </a:r>
            <a:r>
              <a:rPr lang="ru-RU" dirty="0">
                <a:solidFill>
                  <a:schemeClr val="tx1"/>
                </a:solidFill>
              </a:rPr>
              <a:t> и областей, составляют предмет мелкомасштабного картографирования. Для карт средних масштабов основными объектами показа становятся ландшафтные районы и ландшафты и, при расположении изображаемой территории в пределах разных зон (</a:t>
            </a:r>
            <a:r>
              <a:rPr lang="ru-RU" dirty="0" err="1">
                <a:solidFill>
                  <a:schemeClr val="tx1"/>
                </a:solidFill>
              </a:rPr>
              <a:t>подзон</a:t>
            </a:r>
            <a:r>
              <a:rPr lang="ru-RU" dirty="0">
                <a:solidFill>
                  <a:schemeClr val="tx1"/>
                </a:solidFill>
              </a:rPr>
              <a:t>), провинций и </a:t>
            </a:r>
            <a:r>
              <a:rPr lang="ru-RU" dirty="0" err="1">
                <a:solidFill>
                  <a:schemeClr val="tx1"/>
                </a:solidFill>
              </a:rPr>
              <a:t>подпровинций</a:t>
            </a:r>
            <a:r>
              <a:rPr lang="ru-RU" dirty="0">
                <a:solidFill>
                  <a:schemeClr val="tx1"/>
                </a:solidFill>
              </a:rPr>
              <a:t> - указанные таксономические единицы. На картах крупных масштабов, играющих наибольшую роль при решении вопросов изучения природных ресурсов и управления природопользованием, основными объектами показа являются таксономические единицы низового уровня: ландшафты, урочища (иногда также сложные урочища, </a:t>
            </a:r>
            <a:r>
              <a:rPr lang="ru-RU" dirty="0" err="1">
                <a:solidFill>
                  <a:schemeClr val="tx1"/>
                </a:solidFill>
              </a:rPr>
              <a:t>подурочища</a:t>
            </a:r>
            <a:r>
              <a:rPr lang="ru-RU" dirty="0">
                <a:solidFill>
                  <a:schemeClr val="tx1"/>
                </a:solidFill>
              </a:rPr>
              <a:t>), фации.</a:t>
            </a:r>
          </a:p>
        </p:txBody>
      </p:sp>
      <p:sp>
        <p:nvSpPr>
          <p:cNvPr id="4" name="Текст 3"/>
          <p:cNvSpPr>
            <a:spLocks noGrp="1"/>
          </p:cNvSpPr>
          <p:nvPr>
            <p:ph type="body" sz="half" idx="2"/>
          </p:nvPr>
        </p:nvSpPr>
        <p:spPr>
          <a:xfrm>
            <a:off x="467544" y="1772816"/>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556792"/>
            <a:ext cx="4362990" cy="4608512"/>
          </a:xfrm>
          <a:prstGeom prst="rect">
            <a:avLst/>
          </a:prstGeom>
        </p:spPr>
      </p:pic>
    </p:spTree>
    <p:extLst>
      <p:ext uri="{BB962C8B-B14F-4D97-AF65-F5344CB8AC3E}">
        <p14:creationId xmlns:p14="http://schemas.microsoft.com/office/powerpoint/2010/main" val="7213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3636085" cy="1258493"/>
          </a:xfrm>
        </p:spPr>
        <p:txBody>
          <a:bodyPr/>
          <a:lstStyle/>
          <a:p>
            <a:r>
              <a:rPr lang="ru-RU" sz="2400" dirty="0" smtClean="0">
                <a:solidFill>
                  <a:schemeClr val="tx1"/>
                </a:solidFill>
              </a:rPr>
              <a:t>Экологические карты</a:t>
            </a:r>
            <a:endParaRPr lang="ru-RU" sz="2400"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7944" y="218161"/>
            <a:ext cx="4536504" cy="6472315"/>
          </a:xfrm>
        </p:spPr>
      </p:pic>
      <p:sp>
        <p:nvSpPr>
          <p:cNvPr id="4" name="Текст 3"/>
          <p:cNvSpPr>
            <a:spLocks noGrp="1"/>
          </p:cNvSpPr>
          <p:nvPr>
            <p:ph type="body" sz="half" idx="2"/>
          </p:nvPr>
        </p:nvSpPr>
        <p:spPr>
          <a:xfrm>
            <a:off x="467544" y="2276872"/>
            <a:ext cx="3388660" cy="3744416"/>
          </a:xfrm>
        </p:spPr>
        <p:txBody>
          <a:bodyPr>
            <a:normAutofit/>
          </a:bodyPr>
          <a:lstStyle/>
          <a:p>
            <a:pPr algn="just"/>
            <a:r>
              <a:rPr lang="ru-RU" sz="1600" dirty="0" smtClean="0">
                <a:solidFill>
                  <a:schemeClr val="tx1"/>
                </a:solidFill>
              </a:rPr>
              <a:t>Характеризуют воздействие на окружающую среду (выбросы, сбросы, образование отходов), состояние природной среды (загрязнение воздуха, воды, почв, биоразнообразие), природоохранные мероприятия.</a:t>
            </a:r>
            <a:endParaRPr lang="ru-RU" sz="1600" dirty="0">
              <a:solidFill>
                <a:schemeClr val="tx1"/>
              </a:solidFill>
            </a:endParaRPr>
          </a:p>
        </p:txBody>
      </p:sp>
    </p:spTree>
    <p:extLst>
      <p:ext uri="{BB962C8B-B14F-4D97-AF65-F5344CB8AC3E}">
        <p14:creationId xmlns:p14="http://schemas.microsoft.com/office/powerpoint/2010/main" val="38741108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3636085" cy="936104"/>
          </a:xfrm>
        </p:spPr>
        <p:txBody>
          <a:bodyPr/>
          <a:lstStyle/>
          <a:p>
            <a:r>
              <a:rPr lang="ru-RU" sz="2400" dirty="0" smtClean="0">
                <a:solidFill>
                  <a:schemeClr val="tx1"/>
                </a:solidFill>
              </a:rPr>
              <a:t>Комплексное картографирование</a:t>
            </a:r>
            <a:endParaRPr lang="ru-RU" sz="2400" dirty="0">
              <a:solidFill>
                <a:schemeClr val="tx1"/>
              </a:solidFill>
            </a:endParaRPr>
          </a:p>
        </p:txBody>
      </p:sp>
      <p:sp>
        <p:nvSpPr>
          <p:cNvPr id="4" name="Текст 3"/>
          <p:cNvSpPr>
            <a:spLocks noGrp="1"/>
          </p:cNvSpPr>
          <p:nvPr>
            <p:ph type="body" sz="half" idx="2"/>
          </p:nvPr>
        </p:nvSpPr>
        <p:spPr>
          <a:xfrm>
            <a:off x="467544" y="1412776"/>
            <a:ext cx="5112568" cy="4968552"/>
          </a:xfrm>
        </p:spPr>
        <p:txBody>
          <a:bodyPr>
            <a:normAutofit fontScale="85000" lnSpcReduction="10000"/>
          </a:bodyPr>
          <a:lstStyle/>
          <a:p>
            <a:pPr algn="just"/>
            <a:r>
              <a:rPr lang="ru-RU" dirty="0"/>
              <a:t> </a:t>
            </a:r>
            <a:r>
              <a:rPr lang="ru-RU" dirty="0" smtClean="0">
                <a:solidFill>
                  <a:schemeClr val="tx1"/>
                </a:solidFill>
              </a:rPr>
              <a:t>Комплексное картографирование – это многостороннее </a:t>
            </a:r>
            <a:r>
              <a:rPr lang="ru-RU" dirty="0">
                <a:solidFill>
                  <a:schemeClr val="tx1"/>
                </a:solidFill>
              </a:rPr>
              <a:t>отображение на географических картах природных и социально-экономических явлений с учётом их взаимосвязей. Для </a:t>
            </a:r>
            <a:r>
              <a:rPr lang="ru-RU" dirty="0" smtClean="0">
                <a:solidFill>
                  <a:schemeClr val="tx1"/>
                </a:solidFill>
              </a:rPr>
              <a:t>комплексного картографирования </a:t>
            </a:r>
            <a:r>
              <a:rPr lang="ru-RU" dirty="0">
                <a:solidFill>
                  <a:schemeClr val="tx1"/>
                </a:solidFill>
              </a:rPr>
              <a:t>используют три основных пути: </a:t>
            </a:r>
            <a:endParaRPr lang="ru-RU" dirty="0" smtClean="0">
              <a:solidFill>
                <a:schemeClr val="tx1"/>
              </a:solidFill>
            </a:endParaRPr>
          </a:p>
          <a:p>
            <a:pPr algn="just"/>
            <a:r>
              <a:rPr lang="ru-RU" dirty="0" smtClean="0">
                <a:solidFill>
                  <a:schemeClr val="tx1"/>
                </a:solidFill>
              </a:rPr>
              <a:t>- изготовление </a:t>
            </a:r>
            <a:r>
              <a:rPr lang="ru-RU" dirty="0">
                <a:solidFill>
                  <a:schemeClr val="tx1"/>
                </a:solidFill>
              </a:rPr>
              <a:t>комплекса (целостного набора) различных по тематике, но взаимосвязанных географических карт (например, комплексные атласы); </a:t>
            </a:r>
            <a:endParaRPr lang="ru-RU" dirty="0" smtClean="0">
              <a:solidFill>
                <a:schemeClr val="tx1"/>
              </a:solidFill>
            </a:endParaRPr>
          </a:p>
          <a:p>
            <a:pPr algn="just"/>
            <a:r>
              <a:rPr lang="ru-RU" dirty="0" smtClean="0">
                <a:solidFill>
                  <a:schemeClr val="tx1"/>
                </a:solidFill>
              </a:rPr>
              <a:t>- создание </a:t>
            </a:r>
            <a:r>
              <a:rPr lang="ru-RU" dirty="0">
                <a:solidFill>
                  <a:schemeClr val="tx1"/>
                </a:solidFill>
              </a:rPr>
              <a:t>серий различных тематических карт по согласованным программам, что обеспечивает взаимное дополнение карт, возможность их сопоставления и, следовательно, удобство совместного </a:t>
            </a:r>
            <a:r>
              <a:rPr lang="ru-RU" dirty="0" smtClean="0">
                <a:solidFill>
                  <a:schemeClr val="tx1"/>
                </a:solidFill>
              </a:rPr>
              <a:t>использования; </a:t>
            </a:r>
          </a:p>
          <a:p>
            <a:pPr algn="just"/>
            <a:r>
              <a:rPr lang="ru-RU" dirty="0" smtClean="0">
                <a:solidFill>
                  <a:schemeClr val="tx1"/>
                </a:solidFill>
              </a:rPr>
              <a:t>- составление </a:t>
            </a:r>
            <a:r>
              <a:rPr lang="ru-RU" dirty="0">
                <a:solidFill>
                  <a:schemeClr val="tx1"/>
                </a:solidFill>
              </a:rPr>
              <a:t>комплексных карт, отображающих совместно несколько взаимосвязанных явлений, каждое в своих показателях (например, синоптические карты, включающие температуру, давление и др. метеорологические элементы).</a:t>
            </a:r>
          </a:p>
          <a:p>
            <a:pPr algn="just"/>
            <a:r>
              <a:rPr lang="ru-RU" dirty="0">
                <a:solidFill>
                  <a:schemeClr val="tx1"/>
                </a:solidFill>
              </a:rPr>
              <a:t>Комплексное картографирование</a:t>
            </a:r>
            <a:r>
              <a:rPr lang="ru-RU" dirty="0" smtClean="0">
                <a:solidFill>
                  <a:schemeClr val="tx1"/>
                </a:solidFill>
              </a:rPr>
              <a:t> </a:t>
            </a:r>
            <a:r>
              <a:rPr lang="ru-RU" dirty="0">
                <a:solidFill>
                  <a:schemeClr val="tx1"/>
                </a:solidFill>
              </a:rPr>
              <a:t>может различаться: по широте комплекса — от сравнительно ограниченной совокупности явлений (характеристик), например существенных для познания строения и состава земной коры или качественной оценки с.-х. земель, до полного картографического свода научных знаний по физической, экономической и политической географии; по территориальному охвату — от карт отдельных ключевых участков в несколько </a:t>
            </a:r>
            <a:r>
              <a:rPr lang="ru-RU" i="1" dirty="0">
                <a:solidFill>
                  <a:schemeClr val="tx1"/>
                </a:solidFill>
              </a:rPr>
              <a:t>км</a:t>
            </a:r>
            <a:r>
              <a:rPr lang="ru-RU" i="1" baseline="30000" dirty="0">
                <a:solidFill>
                  <a:schemeClr val="tx1"/>
                </a:solidFill>
              </a:rPr>
              <a:t>2</a:t>
            </a:r>
            <a:r>
              <a:rPr lang="ru-RU" dirty="0">
                <a:solidFill>
                  <a:schemeClr val="tx1"/>
                </a:solidFill>
              </a:rPr>
              <a:t>, подвергаемых детальному изучению, до обзора планеты в </a:t>
            </a:r>
            <a:r>
              <a:rPr lang="ru-RU" dirty="0" smtClean="0">
                <a:solidFill>
                  <a:schemeClr val="tx1"/>
                </a:solidFill>
              </a:rPr>
              <a:t>целом.</a:t>
            </a:r>
            <a:endParaRPr lang="ru-RU" dirty="0">
              <a:solidFill>
                <a:schemeClr val="tx1"/>
              </a:solidFill>
            </a:endParaRPr>
          </a:p>
          <a:p>
            <a:pPr algn="just"/>
            <a:r>
              <a:rPr lang="ru-RU" dirty="0">
                <a:solidFill>
                  <a:schemeClr val="tx1"/>
                </a:solidFill>
              </a:rPr>
              <a:t>Изготовление комплекса взаимосвязанных карт часто является одной из главных целей комплексных географических исследований, организуемых в целях всестороннего изучения территории для решения различных </a:t>
            </a:r>
            <a:r>
              <a:rPr lang="ru-RU" dirty="0" smtClean="0">
                <a:solidFill>
                  <a:schemeClr val="tx1"/>
                </a:solidFill>
              </a:rPr>
              <a:t>задач</a:t>
            </a:r>
            <a:r>
              <a:rPr lang="ru-RU" dirty="0">
                <a:solidFill>
                  <a:schemeClr val="tx1"/>
                </a:solidFill>
              </a:rPr>
              <a:t>.</a:t>
            </a:r>
          </a:p>
          <a:p>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0425" y="1331303"/>
            <a:ext cx="2670175" cy="3695331"/>
          </a:xfrm>
        </p:spPr>
      </p:pic>
    </p:spTree>
    <p:extLst>
      <p:ext uri="{BB962C8B-B14F-4D97-AF65-F5344CB8AC3E}">
        <p14:creationId xmlns:p14="http://schemas.microsoft.com/office/powerpoint/2010/main" val="1904224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204864"/>
            <a:ext cx="7175351" cy="3096344"/>
          </a:xfrm>
        </p:spPr>
        <p:txBody>
          <a:bodyPr>
            <a:noAutofit/>
          </a:bodyPr>
          <a:lstStyle/>
          <a:p>
            <a:r>
              <a:rPr lang="ru-RU" sz="4400" dirty="0" smtClean="0">
                <a:solidFill>
                  <a:schemeClr val="tx1"/>
                </a:solidFill>
              </a:rPr>
              <a:t>8. Географические </a:t>
            </a:r>
            <a:r>
              <a:rPr lang="ru-RU" sz="4400" dirty="0" smtClean="0">
                <a:solidFill>
                  <a:schemeClr val="tx1"/>
                </a:solidFill>
              </a:rPr>
              <a:t>атласы</a:t>
            </a:r>
            <a:endParaRPr lang="ru-RU" sz="4400" dirty="0">
              <a:solidFill>
                <a:schemeClr val="tx1"/>
              </a:solidFill>
            </a:endParaRPr>
          </a:p>
        </p:txBody>
      </p:sp>
    </p:spTree>
    <p:extLst>
      <p:ext uri="{BB962C8B-B14F-4D97-AF65-F5344CB8AC3E}">
        <p14:creationId xmlns:p14="http://schemas.microsoft.com/office/powerpoint/2010/main" val="19362422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5"/>
            <a:ext cx="3636085" cy="864096"/>
          </a:xfrm>
        </p:spPr>
        <p:txBody>
          <a:bodyPr/>
          <a:lstStyle/>
          <a:p>
            <a:r>
              <a:rPr lang="ru-RU" sz="2400" dirty="0" smtClean="0">
                <a:solidFill>
                  <a:schemeClr val="tx1"/>
                </a:solidFill>
              </a:rPr>
              <a:t>Понятие и основные свойства атласов</a:t>
            </a:r>
            <a:endParaRPr lang="ru-RU" sz="2400" dirty="0">
              <a:solidFill>
                <a:schemeClr val="tx1"/>
              </a:solidFill>
            </a:endParaRPr>
          </a:p>
        </p:txBody>
      </p:sp>
      <p:sp>
        <p:nvSpPr>
          <p:cNvPr id="3" name="Объект 2"/>
          <p:cNvSpPr>
            <a:spLocks noGrp="1"/>
          </p:cNvSpPr>
          <p:nvPr>
            <p:ph idx="1"/>
          </p:nvPr>
        </p:nvSpPr>
        <p:spPr>
          <a:xfrm>
            <a:off x="4900340" y="731520"/>
            <a:ext cx="3920132" cy="5649808"/>
          </a:xfrm>
        </p:spPr>
        <p:txBody>
          <a:bodyPr>
            <a:normAutofit fontScale="70000" lnSpcReduction="20000"/>
          </a:bodyPr>
          <a:lstStyle/>
          <a:p>
            <a:pPr algn="just"/>
            <a:r>
              <a:rPr lang="ru-RU" b="1" dirty="0" smtClean="0">
                <a:solidFill>
                  <a:schemeClr val="tx1"/>
                </a:solidFill>
              </a:rPr>
              <a:t>Важнейшие свойства атласов – полнота и внутреннее единство</a:t>
            </a:r>
            <a:r>
              <a:rPr lang="ru-RU" dirty="0" smtClean="0">
                <a:solidFill>
                  <a:schemeClr val="tx1"/>
                </a:solidFill>
              </a:rPr>
              <a:t>.</a:t>
            </a:r>
          </a:p>
          <a:p>
            <a:pPr algn="just"/>
            <a:r>
              <a:rPr lang="ru-RU" dirty="0" smtClean="0">
                <a:solidFill>
                  <a:schemeClr val="tx1"/>
                </a:solidFill>
              </a:rPr>
              <a:t>Полнота означает наличие в атласе всего необходимого и достаточного для пользователей, исходя из назначения атласа.</a:t>
            </a:r>
          </a:p>
          <a:p>
            <a:pPr algn="just"/>
            <a:r>
              <a:rPr lang="ru-RU" dirty="0" smtClean="0">
                <a:solidFill>
                  <a:schemeClr val="tx1"/>
                </a:solidFill>
              </a:rPr>
              <a:t>Внутреннее единство означает взаимную согласованность и удобство сопоставления содержащихся в атласе карт, что достигается:</a:t>
            </a:r>
          </a:p>
          <a:p>
            <a:pPr algn="just"/>
            <a:r>
              <a:rPr lang="ru-RU" dirty="0" smtClean="0">
                <a:solidFill>
                  <a:schemeClr val="tx1"/>
                </a:solidFill>
              </a:rPr>
              <a:t>- единством или ограничением числа применяемых проекций;</a:t>
            </a:r>
          </a:p>
          <a:p>
            <a:pPr algn="just"/>
            <a:r>
              <a:rPr lang="ru-RU" dirty="0" smtClean="0">
                <a:solidFill>
                  <a:schemeClr val="tx1"/>
                </a:solidFill>
              </a:rPr>
              <a:t>- единством географической основы для карт одних и тех же территорий;</a:t>
            </a:r>
          </a:p>
          <a:p>
            <a:pPr algn="just"/>
            <a:r>
              <a:rPr lang="ru-RU" dirty="0" smtClean="0">
                <a:solidFill>
                  <a:schemeClr val="tx1"/>
                </a:solidFill>
              </a:rPr>
              <a:t>- единством (или кратностью) масштабов;</a:t>
            </a:r>
          </a:p>
          <a:p>
            <a:pPr algn="just"/>
            <a:r>
              <a:rPr lang="ru-RU" dirty="0" smtClean="0">
                <a:solidFill>
                  <a:schemeClr val="tx1"/>
                </a:solidFill>
              </a:rPr>
              <a:t>- единой степенью детальности и подходов к генерализации разных карт;</a:t>
            </a:r>
          </a:p>
          <a:p>
            <a:pPr algn="just"/>
            <a:r>
              <a:rPr lang="ru-RU" dirty="0" smtClean="0">
                <a:solidFill>
                  <a:schemeClr val="tx1"/>
                </a:solidFill>
              </a:rPr>
              <a:t>- единообразной системой условных обозначений, шрифтов, транскрипционной передачи иноязычных названий;</a:t>
            </a:r>
          </a:p>
          <a:p>
            <a:pPr algn="just"/>
            <a:r>
              <a:rPr lang="ru-RU" dirty="0" smtClean="0">
                <a:solidFill>
                  <a:schemeClr val="tx1"/>
                </a:solidFill>
              </a:rPr>
              <a:t>- единой датой для разных карт (кроме исторических).</a:t>
            </a:r>
            <a:endParaRPr lang="ru-RU"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36912"/>
            <a:ext cx="4536504" cy="92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43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3"/>
            <a:ext cx="3636085" cy="864096"/>
          </a:xfrm>
        </p:spPr>
        <p:txBody>
          <a:bodyPr/>
          <a:lstStyle/>
          <a:p>
            <a:r>
              <a:rPr lang="ru-RU" sz="2400" dirty="0" smtClean="0">
                <a:solidFill>
                  <a:schemeClr val="tx1"/>
                </a:solidFill>
              </a:rPr>
              <a:t>Классификация атласов</a:t>
            </a:r>
            <a:endParaRPr lang="ru-RU" sz="2400" dirty="0">
              <a:solidFill>
                <a:schemeClr val="tx1"/>
              </a:solidFill>
            </a:endParaRPr>
          </a:p>
        </p:txBody>
      </p:sp>
      <p:sp>
        <p:nvSpPr>
          <p:cNvPr id="3" name="Объект 2"/>
          <p:cNvSpPr>
            <a:spLocks noGrp="1"/>
          </p:cNvSpPr>
          <p:nvPr>
            <p:ph idx="1"/>
          </p:nvPr>
        </p:nvSpPr>
        <p:spPr/>
        <p:txBody>
          <a:bodyPr>
            <a:normAutofit/>
          </a:bodyPr>
          <a:lstStyle/>
          <a:p>
            <a:pPr algn="just"/>
            <a:r>
              <a:rPr lang="ru-RU" sz="1600" dirty="0" smtClean="0">
                <a:solidFill>
                  <a:schemeClr val="tx1"/>
                </a:solidFill>
              </a:rPr>
              <a:t>По территориальному охвату, от атласов мира до атласов городов и районов, но  не по масштабу, т.к. в атласах могут быть карты разных масштабов.</a:t>
            </a:r>
          </a:p>
          <a:p>
            <a:pPr algn="just"/>
            <a:r>
              <a:rPr lang="ru-RU" sz="1600" dirty="0" smtClean="0">
                <a:solidFill>
                  <a:schemeClr val="tx1"/>
                </a:solidFill>
              </a:rPr>
              <a:t>По содержанию: общегеографические, тематические (физико-географические, социально-экономические, со всей дальнейшей детализацией), и </a:t>
            </a:r>
            <a:r>
              <a:rPr lang="ru-RU" sz="1600" i="1" dirty="0" smtClean="0">
                <a:solidFill>
                  <a:schemeClr val="tx1"/>
                </a:solidFill>
              </a:rPr>
              <a:t>комплексные</a:t>
            </a:r>
            <a:r>
              <a:rPr lang="ru-RU" sz="1600" dirty="0" smtClean="0">
                <a:solidFill>
                  <a:schemeClr val="tx1"/>
                </a:solidFill>
              </a:rPr>
              <a:t>. </a:t>
            </a:r>
          </a:p>
          <a:p>
            <a:pPr algn="just"/>
            <a:r>
              <a:rPr lang="ru-RU" sz="1600" dirty="0" smtClean="0">
                <a:solidFill>
                  <a:schemeClr val="tx1"/>
                </a:solidFill>
              </a:rPr>
              <a:t>По назначению: научно-справочные, учебные, туристские, различные специальные.</a:t>
            </a:r>
          </a:p>
          <a:p>
            <a:pPr algn="just"/>
            <a:r>
              <a:rPr lang="ru-RU" sz="1600" dirty="0" smtClean="0">
                <a:solidFill>
                  <a:schemeClr val="tx1"/>
                </a:solidFill>
              </a:rPr>
              <a:t>По формату: большие (настольные), средние (книжного формата), малые (карманные).</a:t>
            </a:r>
          </a:p>
          <a:p>
            <a:pPr algn="just"/>
            <a:r>
              <a:rPr lang="ru-RU" sz="1600" dirty="0" smtClean="0">
                <a:solidFill>
                  <a:schemeClr val="tx1"/>
                </a:solidFill>
              </a:rPr>
              <a:t>По форме представления: рукописные, печатные, электронные.</a:t>
            </a:r>
            <a:endParaRPr lang="ru-RU" sz="1600" dirty="0">
              <a:solidFill>
                <a:schemeClr val="tx1"/>
              </a:solidFill>
            </a:endParaRPr>
          </a:p>
        </p:txBody>
      </p:sp>
      <p:sp>
        <p:nvSpPr>
          <p:cNvPr id="4" name="Текст 3"/>
          <p:cNvSpPr>
            <a:spLocks noGrp="1"/>
          </p:cNvSpPr>
          <p:nvPr>
            <p:ph type="body" sz="half" idx="2"/>
          </p:nvPr>
        </p:nvSpPr>
        <p:spPr>
          <a:xfrm>
            <a:off x="611560" y="2492896"/>
            <a:ext cx="3024336" cy="2139518"/>
          </a:xfrm>
        </p:spPr>
        <p:txBody>
          <a:bodyPr>
            <a:normAutofit/>
          </a:bodyPr>
          <a:lstStyle/>
          <a:p>
            <a:r>
              <a:rPr lang="ru-RU" sz="2000" dirty="0" smtClean="0">
                <a:solidFill>
                  <a:schemeClr val="tx1"/>
                </a:solidFill>
              </a:rPr>
              <a:t>Атласы классифицируются по тем же признакам, что и карты, но с некоторыми особенностями.</a:t>
            </a:r>
            <a:endParaRPr lang="ru-RU" sz="2000" dirty="0">
              <a:solidFill>
                <a:schemeClr val="tx1"/>
              </a:solidFill>
            </a:endParaRPr>
          </a:p>
        </p:txBody>
      </p:sp>
    </p:spTree>
    <p:extLst>
      <p:ext uri="{BB962C8B-B14F-4D97-AF65-F5344CB8AC3E}">
        <p14:creationId xmlns:p14="http://schemas.microsoft.com/office/powerpoint/2010/main" val="2950257344"/>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486</TotalTime>
  <Words>4916</Words>
  <Application>Microsoft Office PowerPoint</Application>
  <PresentationFormat>Экран (4:3)</PresentationFormat>
  <Paragraphs>602</Paragraphs>
  <Slides>126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126</vt:i4>
      </vt:variant>
    </vt:vector>
  </HeadingPairs>
  <TitlesOfParts>
    <vt:vector size="127" baseType="lpstr">
      <vt:lpstr>Воздушный поток</vt:lpstr>
      <vt:lpstr>ФЕДЕРАЛЬНОЕ АГЕНТСТВО СВЯЗИ ФЕДЕРАЛЬНОЕ ГОСУДАРСТВЕННОЕ БЮДЖЕТНОЕ ОБРАЗОВАТЕЛЬНОЕ УЧРЕЖДЕНИЕ ВЫСШЕГО ОБРАЗОВАНИЯ «САНКТ-ПЕТЕРБУРГСКИЙ ГОСУДАРСТВЕННЫЙ УНИВЕРСИТЕТ ТЕЛЕКОММУНИКАЦИЙ ИМ. ПРОФ. М.А. БОНЧ-БРУЕВИЧА» (СПбГУТ)  Кафедра экологии и безопасности жизнедеятельности              КОМПЛЕКТ ПРЕЗЕНТАЦИЙ ПО ДИСЦИПЛИНЕ «КАРТОГРАФИЯ»  Направление подготовки 05.03.06 Экология и природопользование   Разработчик: профессор, д.г.н. Стурман В.И.    Санкт-Петербург 2018 </vt:lpstr>
      <vt:lpstr>Презентация PowerPoint</vt:lpstr>
      <vt:lpstr>Содержание и основные теоретические концепции картографии       Т.о., картография это: - наука об отображении природных и общественных явлений посредством карт; - область техники и технологии создания карт; - отрасть производства, выпускающая картографическую продукцию Основные теоретические концепции картографии: Познавательная (модельно-познавательная) Коммуникативная Языковая  </vt:lpstr>
      <vt:lpstr>Понятие о карте. Основные свойства карт.     Основные свойства карт: - математически определенное построение, т.е. наличие математически строгой (функциональной) зависимости между размещением объектов в пространстве, в т.ч. на местности, и положением соответствующих изображений на карте; - использование знаковых систем, т.е. свойственного науке особого языка условных изображений, в отличие от фотографических изображений и характерного для изобразительного искусства языка пространственных образов; - генерализованность изображения, т.е. осознанный и целенаправленный отбор и обобщение изображаемых объектов и их свойств.  Элементы карты:  - картографическое изображение ; - легенда (условные обозначения); - математическая основа (геодезическая основа, масштаб, проекция); - компоновка; - вспомогательное оснащение (графики, диаграммы, карты-врезки).  </vt:lpstr>
      <vt:lpstr>Другие виды картографических изображений</vt:lpstr>
      <vt:lpstr>Пример карты с условными обозначениями, специфическими особенностями компоновки и вспомогательным оснащением</vt:lpstr>
      <vt:lpstr>Презентация PowerPoint</vt:lpstr>
      <vt:lpstr>Связь картографии с изобразительным искусством</vt:lpstr>
      <vt:lpstr>2. Математическая основа карт</vt:lpstr>
      <vt:lpstr>Геодезическая основа карт</vt:lpstr>
      <vt:lpstr>Системы координат</vt:lpstr>
      <vt:lpstr>Плоские прямоугольные координаты </vt:lpstr>
      <vt:lpstr>Масштаб</vt:lpstr>
      <vt:lpstr>Понятие о картографической проекции</vt:lpstr>
      <vt:lpstr>Презентация PowerPoint</vt:lpstr>
      <vt:lpstr>Искажения в проекциях</vt:lpstr>
      <vt:lpstr>Цилиндрические проекции</vt:lpstr>
      <vt:lpstr>Конические проекции</vt:lpstr>
      <vt:lpstr>Азимутальные проекции</vt:lpstr>
      <vt:lpstr>Презентация PowerPoint</vt:lpstr>
      <vt:lpstr>Основные проекции, употребляемые для карт различного территориального охвата</vt:lpstr>
      <vt:lpstr>Нормальная цилиндрическая проекция Меркатора</vt:lpstr>
      <vt:lpstr>Псевдоцилиндрическая проекция ЦНИИГАиК</vt:lpstr>
      <vt:lpstr>Презентация PowerPoint</vt:lpstr>
      <vt:lpstr>Презентация PowerPoint</vt:lpstr>
      <vt:lpstr>Косая азимутальная проекция Ламберта для карт Азии</vt:lpstr>
      <vt:lpstr>Нормальная коническая равнопромежуточная проекция Каврайского</vt:lpstr>
      <vt:lpstr>Косая перспективно-цилиндрическая проекция Соловьева</vt:lpstr>
      <vt:lpstr>3. СПОСОБЫ КАРТОГРАФИЧЕСКИХ ИЗОБРАЖЕНИЙ</vt:lpstr>
      <vt:lpstr>Объекты картографирования и их локализация</vt:lpstr>
      <vt:lpstr>Изобразительные средства карт</vt:lpstr>
      <vt:lpstr>Способы картографических изображений</vt:lpstr>
      <vt:lpstr>Презентация PowerPoint</vt:lpstr>
      <vt:lpstr>Презентация PowerPoint</vt:lpstr>
      <vt:lpstr>Презентация PowerPoint</vt:lpstr>
      <vt:lpstr>Презентация PowerPoint</vt:lpstr>
      <vt:lpstr>Ареалы</vt:lpstr>
      <vt:lpstr>Презентация PowerPoint</vt:lpstr>
      <vt:lpstr>Презентация PowerPoint</vt:lpstr>
      <vt:lpstr>Картограммы и картодиаграммы</vt:lpstr>
      <vt:lpstr>Презентация PowerPoint</vt:lpstr>
      <vt:lpstr>Изображение рельефа на картах</vt:lpstr>
      <vt:lpstr>Презентация PowerPoint</vt:lpstr>
      <vt:lpstr>Презентация PowerPoint</vt:lpstr>
      <vt:lpstr>Презентация PowerPoint</vt:lpstr>
      <vt:lpstr>Гипсометрический способ изображения рельефа</vt:lpstr>
      <vt:lpstr>Сочетание гипсометрического способа с отмывкой</vt:lpstr>
      <vt:lpstr>Надписи на картах</vt:lpstr>
      <vt:lpstr>4. Картографическая генерализация</vt:lpstr>
      <vt:lpstr>Сущность и факторы картографической генерализации</vt:lpstr>
      <vt:lpstr>Виды генерализации</vt:lpstr>
      <vt:lpstr>Презентация PowerPoint</vt:lpstr>
      <vt:lpstr>Отбор картографируемых явлений</vt:lpstr>
      <vt:lpstr>Обобщение качественных характеристик</vt:lpstr>
      <vt:lpstr>Обобщение количественных характеристик</vt:lpstr>
      <vt:lpstr>Переход от индивидуальных обозначений объектов к собирательным</vt:lpstr>
      <vt:lpstr>Учет при генерализации взаимосвязей картографируемых явлений.</vt:lpstr>
      <vt:lpstr>5. Классификация карт</vt:lpstr>
      <vt:lpstr>Принципы классификации карт</vt:lpstr>
      <vt:lpstr>Классификация карт по масштабу и территориальному охвату</vt:lpstr>
      <vt:lpstr>Классификация карт по тематике</vt:lpstr>
      <vt:lpstr>Классификация физико-географических карт</vt:lpstr>
      <vt:lpstr>Классификация социально-экономических карт</vt:lpstr>
      <vt:lpstr>Классификация карт по назначению</vt:lpstr>
      <vt:lpstr>6. Топографические карты</vt:lpstr>
      <vt:lpstr>Свойства топографических карт</vt:lpstr>
      <vt:lpstr>Презентация PowerPoint</vt:lpstr>
      <vt:lpstr>Презентация PowerPoint</vt:lpstr>
      <vt:lpstr>Разграфка и номенклатура топографических карт</vt:lpstr>
      <vt:lpstr>Деление листов масштаба 1:1000000</vt:lpstr>
      <vt:lpstr>Деление листов масштаба 1:100000</vt:lpstr>
      <vt:lpstr>Использование топографических карт при геоэкологических исследованиях</vt:lpstr>
      <vt:lpstr>Измерение расстояний </vt:lpstr>
      <vt:lpstr>Определение плоских прямоугольных координат</vt:lpstr>
      <vt:lpstr>Определение географических координат</vt:lpstr>
      <vt:lpstr>Определение азимутов и дирекционных углов</vt:lpstr>
      <vt:lpstr>Определение абсолютной отметки точки</vt:lpstr>
      <vt:lpstr>Определение линий ската, экспозиций и уклонов</vt:lpstr>
      <vt:lpstr>Определение по карте форм рельефа</vt:lpstr>
      <vt:lpstr>7. Тематические карты</vt:lpstr>
      <vt:lpstr>Кадастровые карты</vt:lpstr>
      <vt:lpstr>Геологические карты</vt:lpstr>
      <vt:lpstr>Презентация PowerPoint</vt:lpstr>
      <vt:lpstr>Презентация PowerPoint</vt:lpstr>
      <vt:lpstr>Презентация PowerPoint</vt:lpstr>
      <vt:lpstr>Презентация PowerPoint</vt:lpstr>
      <vt:lpstr>Карта полезных ископаемых</vt:lpstr>
      <vt:lpstr>Почвенные карты</vt:lpstr>
      <vt:lpstr>Проблема почвенного картографирования – подходы к интерпретации результатов: - «лоскутный», при котором границы между точками описания почвенных разностей проводятся в значительной степени произвольно; - способ пластики рельефа, при котором границы максимально адаптируются к рельефу и проводятся по выпуклости и вогнутости земной поверхности линиям перегиба (морфоизографам), интуитивно или формализовано. «Лоскутный» подход обоснованно критикуется, способ пластики рельефа рассматривается как значительно более перспективный. </vt:lpstr>
      <vt:lpstr>Лесные карты</vt:lpstr>
      <vt:lpstr>Климатические карты</vt:lpstr>
      <vt:lpstr>Специальные климатические карты</vt:lpstr>
      <vt:lpstr>Гидрологические карты</vt:lpstr>
      <vt:lpstr>Ландшафтные карты</vt:lpstr>
      <vt:lpstr>Экологические карты</vt:lpstr>
      <vt:lpstr>Комплексное картографирование</vt:lpstr>
      <vt:lpstr>8. Географические атласы</vt:lpstr>
      <vt:lpstr>Понятие и основные свойства атласов</vt:lpstr>
      <vt:lpstr>Классификация атласов</vt:lpstr>
      <vt:lpstr>История атласной картографии</vt:lpstr>
      <vt:lpstr>Презентация PowerPoint</vt:lpstr>
      <vt:lpstr>Наивысшее из достижений российской дореволюционной картографии – Большой всемирный настольный атлас Маркса, 1910 г.</vt:lpstr>
      <vt:lpstr>Наивысшее достижение отечественной картографии довоенного периода – Большой советский атлас мира</vt:lpstr>
      <vt:lpstr>Презентация PowerPoint</vt:lpstr>
      <vt:lpstr>Национальные атласы</vt:lpstr>
      <vt:lpstr>Презентация PowerPoint</vt:lpstr>
      <vt:lpstr>Презентация PowerPoint</vt:lpstr>
      <vt:lpstr>9. Проектирование и составление карт</vt:lpstr>
      <vt:lpstr>Основные виды картографических источников</vt:lpstr>
      <vt:lpstr>Анализ и оценка карт как источников</vt:lpstr>
      <vt:lpstr>Методы и основные этапы создания карт</vt:lpstr>
      <vt:lpstr>Программа карты и содержание процесса составления карты</vt:lpstr>
      <vt:lpstr>Презентация PowerPoint</vt:lpstr>
      <vt:lpstr>10. Картографический метод исследования</vt:lpstr>
      <vt:lpstr>Сущность картографического метода исследования</vt:lpstr>
      <vt:lpstr>Презентация PowerPoint</vt:lpstr>
      <vt:lpstr>Графический анализ карт</vt:lpstr>
      <vt:lpstr>Картометрические исследования</vt:lpstr>
      <vt:lpstr>Математико-статистических исследования с помощью карт</vt:lpstr>
      <vt:lpstr>Математическое моделирование при картографическом методе исследования</vt:lpstr>
      <vt:lpstr>Использование приемов теории информации и совместный анализ карт разной тематики</vt:lpstr>
      <vt:lpstr>Картографическое прогнозирование</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СПОСОБЫ КАРТОГРАФИЧЕСКИХ ИЗОБРАЖЕНИЙ</dc:title>
  <dc:creator>Стурман</dc:creator>
  <cp:lastModifiedBy>Стурман</cp:lastModifiedBy>
  <cp:revision>37</cp:revision>
  <dcterms:created xsi:type="dcterms:W3CDTF">2014-02-07T06:36:36Z</dcterms:created>
  <dcterms:modified xsi:type="dcterms:W3CDTF">2018-09-08T08:28:14Z</dcterms:modified>
</cp:coreProperties>
</file>